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8288000" cy="10287000"/>
  <p:notesSz cx="6858000" cy="9144000"/>
  <p:embeddedFontLst>
    <p:embeddedFont>
      <p:font typeface="Arimo Bold" charset="1" panose="020B0704020202020204"/>
      <p:regular r:id="rId39"/>
    </p:embeddedFont>
    <p:embeddedFont>
      <p:font typeface="Arimo" charset="1" panose="020B0604020202020204"/>
      <p:regular r:id="rId40"/>
    </p:embeddedFont>
    <p:embeddedFont>
      <p:font typeface="Arimo Italics" charset="1" panose="020B0604020202090204"/>
      <p:regular r:id="rId41"/>
    </p:embeddedFont>
    <p:embeddedFont>
      <p:font typeface="Outfit" charset="1" panose="00000000000000000000"/>
      <p:regular r:id="rId50"/>
    </p:embeddedFont>
    <p:embeddedFont>
      <p:font typeface="Arial Bold" charset="1" panose="020B0802020202020204"/>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notesSlide" Target="notesSlides/notesSlide2.xml"/><Relationship Id="rId47" Type="http://schemas.openxmlformats.org/officeDocument/2006/relationships/notesSlide" Target="notesSlides/notesSlide7.xml"/><Relationship Id="rId63" Type="http://schemas.openxmlformats.org/officeDocument/2006/relationships/notesSlide" Target="notesSlides/notesSlide21.xml"/><Relationship Id="rId68" Type="http://schemas.openxmlformats.org/officeDocument/2006/relationships/notesSlide" Target="notesSlides/notesSlide26.xml"/><Relationship Id="rId16" Type="http://schemas.openxmlformats.org/officeDocument/2006/relationships/slide" Target="slides/slide11.xml"/><Relationship Id="rId2" Type="http://schemas.openxmlformats.org/officeDocument/2006/relationships/presProps" Target="presProps.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2.xml"/><Relationship Id="rId40" Type="http://schemas.openxmlformats.org/officeDocument/2006/relationships/font" Target="fonts/font40.fntdata"/><Relationship Id="rId45" Type="http://schemas.openxmlformats.org/officeDocument/2006/relationships/notesSlide" Target="notesSlides/notesSlide5.xml"/><Relationship Id="rId53" Type="http://schemas.openxmlformats.org/officeDocument/2006/relationships/notesSlide" Target="notesSlides/notesSlide12.xml"/><Relationship Id="rId58" Type="http://schemas.openxmlformats.org/officeDocument/2006/relationships/notesSlide" Target="notesSlides/notesSlide17.xml"/><Relationship Id="rId66" Type="http://schemas.openxmlformats.org/officeDocument/2006/relationships/notesSlide" Target="notesSlides/notesSlide24.xml"/><Relationship Id="rId5" Type="http://schemas.openxmlformats.org/officeDocument/2006/relationships/tableStyles" Target="tableStyles.xml"/><Relationship Id="rId61" Type="http://schemas.openxmlformats.org/officeDocument/2006/relationships/font" Target="fonts/font6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Slide" Target="notesSlides/notesSlide3.xml"/><Relationship Id="rId48" Type="http://schemas.openxmlformats.org/officeDocument/2006/relationships/notesSlide" Target="notesSlides/notesSlide8.xml"/><Relationship Id="rId56" Type="http://schemas.openxmlformats.org/officeDocument/2006/relationships/notesSlide" Target="notesSlides/notesSlide15.xml"/><Relationship Id="rId64" Type="http://schemas.openxmlformats.org/officeDocument/2006/relationships/notesSlide" Target="notesSlides/notesSlide22.xml"/><Relationship Id="rId69" Type="http://schemas.openxmlformats.org/officeDocument/2006/relationships/notesSlide" Target="notesSlides/notesSlide27.xml"/><Relationship Id="rId51" Type="http://schemas.openxmlformats.org/officeDocument/2006/relationships/notesSlide" Target="notesSlides/notesSlide10.xml"/><Relationship Id="rId8" Type="http://schemas.openxmlformats.org/officeDocument/2006/relationships/slide" Target="slides/slide3.xml"/><Relationship Id="rId72" Type="http://schemas.openxmlformats.org/officeDocument/2006/relationships/customXml" Target="../customXml/item2.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Slide" Target="notesSlides/notesSlide1.xml"/><Relationship Id="rId46" Type="http://schemas.openxmlformats.org/officeDocument/2006/relationships/notesSlide" Target="notesSlides/notesSlide6.xml"/><Relationship Id="rId59" Type="http://schemas.openxmlformats.org/officeDocument/2006/relationships/notesSlide" Target="notesSlides/notesSlide18.xml"/><Relationship Id="rId67" Type="http://schemas.openxmlformats.org/officeDocument/2006/relationships/notesSlide" Target="notesSlides/notesSlide25.xml"/><Relationship Id="rId20" Type="http://schemas.openxmlformats.org/officeDocument/2006/relationships/slide" Target="slides/slide15.xml"/><Relationship Id="rId41" Type="http://schemas.openxmlformats.org/officeDocument/2006/relationships/font" Target="fonts/font41.fntdata"/><Relationship Id="rId54" Type="http://schemas.openxmlformats.org/officeDocument/2006/relationships/notesSlide" Target="notesSlides/notesSlide13.xml"/><Relationship Id="rId62" Type="http://schemas.openxmlformats.org/officeDocument/2006/relationships/notesSlide" Target="notesSlides/notesSlide20.xml"/><Relationship Id="rId70" Type="http://schemas.openxmlformats.org/officeDocument/2006/relationships/notesSlide" Target="notesSlides/notesSlide28.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notesSlide" Target="notesSlides/notesSlide9.xml"/><Relationship Id="rId57" Type="http://schemas.openxmlformats.org/officeDocument/2006/relationships/notesSlide" Target="notesSlides/notesSlide16.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Slide" Target="notesSlides/notesSlide4.xml"/><Relationship Id="rId52" Type="http://schemas.openxmlformats.org/officeDocument/2006/relationships/notesSlide" Target="notesSlides/notesSlide11.xml"/><Relationship Id="rId60" Type="http://schemas.openxmlformats.org/officeDocument/2006/relationships/notesSlide" Target="notesSlides/notesSlide19.xml"/><Relationship Id="rId65" Type="http://schemas.openxmlformats.org/officeDocument/2006/relationships/notesSlide" Target="notesSlides/notesSlide23.xml"/><Relationship Id="rId73" Type="http://schemas.openxmlformats.org/officeDocument/2006/relationships/customXml" Target="../customXml/item3.xml"/><Relationship Id="rId4" Type="http://schemas.openxmlformats.org/officeDocument/2006/relationships/theme" Target="theme/theme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font" Target="fonts/font39.fntdata"/><Relationship Id="rId34" Type="http://schemas.openxmlformats.org/officeDocument/2006/relationships/slide" Target="slides/slide29.xml"/><Relationship Id="rId50" Type="http://schemas.openxmlformats.org/officeDocument/2006/relationships/font" Target="fonts/font50.fntdata"/><Relationship Id="rId55" Type="http://schemas.openxmlformats.org/officeDocument/2006/relationships/notesSlide" Target="notesSlides/notesSlide14.xml"/><Relationship Id="rId7" Type="http://schemas.openxmlformats.org/officeDocument/2006/relationships/slide" Target="slides/slide2.xml"/><Relationship Id="rId71" Type="http://schemas.openxmlformats.org/officeDocument/2006/relationships/customXml" Target="../customXml/item1.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embeddings/oleObject1.bin" Type="http://schemas.openxmlformats.org/officeDocument/2006/relationships/oleObjec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 Id="rId5" Target="https://docs.google.com/spreadsheets/d/1HejaY-NU0cgCaqExNTAki5Rl3oDv2Br9KNkOPy2X65o/copy"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embeddings/oleObject2.bin" Type="http://schemas.openxmlformats.org/officeDocument/2006/relationships/oleObjec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 Id="rId5" Target="../media/image9.png" Type="http://schemas.openxmlformats.org/officeDocument/2006/relationships/image"/><Relationship Id="rId6"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6.png" Type="http://schemas.openxmlformats.org/officeDocument/2006/relationships/image"/><Relationship Id="rId5" Target="https://docs.google.com/spreadsheets/d/1uz1Bfeyz8_znCynmUbwdJNM_yNnua8eRtNgnDM-7m1Q/copy"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8275850" y="637550"/>
            <a:ext cx="10026100" cy="10026100"/>
          </a:xfrm>
          <a:custGeom>
            <a:avLst/>
            <a:gdLst/>
            <a:ahLst/>
            <a:cxnLst/>
            <a:rect r="r" b="b" t="t" l="l"/>
            <a:pathLst>
              <a:path h="10026100" w="10026100">
                <a:moveTo>
                  <a:pt x="0" y="0"/>
                </a:moveTo>
                <a:lnTo>
                  <a:pt x="10026100" y="0"/>
                </a:lnTo>
                <a:lnTo>
                  <a:pt x="10026100" y="10026100"/>
                </a:lnTo>
                <a:lnTo>
                  <a:pt x="0" y="10026100"/>
                </a:lnTo>
                <a:lnTo>
                  <a:pt x="0" y="0"/>
                </a:lnTo>
                <a:close/>
              </a:path>
            </a:pathLst>
          </a:custGeom>
          <a:blipFill>
            <a:blip r:embed="rId4"/>
            <a:stretch>
              <a:fillRect l="0" t="0" r="0" b="0"/>
            </a:stretch>
          </a:blipFill>
        </p:spPr>
      </p:sp>
      <p:grpSp>
        <p:nvGrpSpPr>
          <p:cNvPr name="Group 4" id="4"/>
          <p:cNvGrpSpPr/>
          <p:nvPr/>
        </p:nvGrpSpPr>
        <p:grpSpPr>
          <a:xfrm rot="0">
            <a:off x="833150" y="3918770"/>
            <a:ext cx="8366400" cy="2538000"/>
            <a:chOff x="0" y="0"/>
            <a:chExt cx="11155200" cy="3384000"/>
          </a:xfrm>
        </p:grpSpPr>
        <p:sp>
          <p:nvSpPr>
            <p:cNvPr name="Freeform 5" id="5"/>
            <p:cNvSpPr/>
            <p:nvPr/>
          </p:nvSpPr>
          <p:spPr>
            <a:xfrm flipH="false" flipV="false" rot="0">
              <a:off x="0" y="0"/>
              <a:ext cx="11155200" cy="3384000"/>
            </a:xfrm>
            <a:custGeom>
              <a:avLst/>
              <a:gdLst/>
              <a:ahLst/>
              <a:cxnLst/>
              <a:rect r="r" b="b" t="t" l="l"/>
              <a:pathLst>
                <a:path h="3384000" w="11155200">
                  <a:moveTo>
                    <a:pt x="0" y="0"/>
                  </a:moveTo>
                  <a:lnTo>
                    <a:pt x="11155200" y="0"/>
                  </a:lnTo>
                  <a:lnTo>
                    <a:pt x="11155200" y="3384000"/>
                  </a:lnTo>
                  <a:lnTo>
                    <a:pt x="0" y="3384000"/>
                  </a:lnTo>
                  <a:close/>
                </a:path>
              </a:pathLst>
            </a:custGeom>
            <a:solidFill>
              <a:srgbClr val="000000">
                <a:alpha val="0"/>
              </a:srgbClr>
            </a:solidFill>
          </p:spPr>
        </p:sp>
        <p:sp>
          <p:nvSpPr>
            <p:cNvPr name="TextBox 6" id="6"/>
            <p:cNvSpPr txBox="true"/>
            <p:nvPr/>
          </p:nvSpPr>
          <p:spPr>
            <a:xfrm>
              <a:off x="0" y="-28575"/>
              <a:ext cx="11155200" cy="3412575"/>
            </a:xfrm>
            <a:prstGeom prst="rect">
              <a:avLst/>
            </a:prstGeom>
          </p:spPr>
          <p:txBody>
            <a:bodyPr anchor="t" rtlCol="false" tIns="0" lIns="0" bIns="0" rIns="0"/>
            <a:lstStyle/>
            <a:p>
              <a:pPr algn="ctr">
                <a:lnSpc>
                  <a:spcPts val="8640"/>
                </a:lnSpc>
              </a:pPr>
              <a:r>
                <a:rPr lang="en-US" b="true" sz="7200">
                  <a:solidFill>
                    <a:srgbClr val="FFFFFF"/>
                  </a:solidFill>
                  <a:latin typeface="Arimo Bold"/>
                  <a:ea typeface="Arimo Bold"/>
                  <a:cs typeface="Arimo Bold"/>
                  <a:sym typeface="Arimo Bold"/>
                </a:rPr>
                <a:t>Digital Marketing</a:t>
              </a:r>
            </a:p>
            <a:p>
              <a:pPr algn="ctr">
                <a:lnSpc>
                  <a:spcPts val="8640"/>
                </a:lnSpc>
              </a:pPr>
              <a:r>
                <a:rPr lang="en-US" b="true" sz="7200">
                  <a:solidFill>
                    <a:srgbClr val="FFFFFF"/>
                  </a:solidFill>
                  <a:latin typeface="Arimo Bold"/>
                  <a:ea typeface="Arimo Bold"/>
                  <a:cs typeface="Arimo Bold"/>
                  <a:sym typeface="Arimo Bold"/>
                </a:rPr>
                <a:t>Strategy </a:t>
              </a:r>
            </a:p>
          </p:txBody>
        </p:sp>
      </p:grpSp>
      <p:grpSp>
        <p:nvGrpSpPr>
          <p:cNvPr name="Group 7" id="7"/>
          <p:cNvGrpSpPr/>
          <p:nvPr/>
        </p:nvGrpSpPr>
        <p:grpSpPr>
          <a:xfrm rot="0">
            <a:off x="331250" y="6815250"/>
            <a:ext cx="9370200" cy="1816156"/>
            <a:chOff x="0" y="0"/>
            <a:chExt cx="12493600" cy="2421542"/>
          </a:xfrm>
        </p:grpSpPr>
        <p:sp>
          <p:nvSpPr>
            <p:cNvPr name="Freeform 8" id="8"/>
            <p:cNvSpPr/>
            <p:nvPr/>
          </p:nvSpPr>
          <p:spPr>
            <a:xfrm flipH="false" flipV="false" rot="0">
              <a:off x="0" y="0"/>
              <a:ext cx="12493600" cy="2421542"/>
            </a:xfrm>
            <a:custGeom>
              <a:avLst/>
              <a:gdLst/>
              <a:ahLst/>
              <a:cxnLst/>
              <a:rect r="r" b="b" t="t" l="l"/>
              <a:pathLst>
                <a:path h="2421542" w="12493600">
                  <a:moveTo>
                    <a:pt x="0" y="0"/>
                  </a:moveTo>
                  <a:lnTo>
                    <a:pt x="12493600" y="0"/>
                  </a:lnTo>
                  <a:lnTo>
                    <a:pt x="12493600" y="2421542"/>
                  </a:lnTo>
                  <a:lnTo>
                    <a:pt x="0" y="2421542"/>
                  </a:lnTo>
                  <a:close/>
                </a:path>
              </a:pathLst>
            </a:custGeom>
            <a:solidFill>
              <a:srgbClr val="000000">
                <a:alpha val="0"/>
              </a:srgbClr>
            </a:solidFill>
          </p:spPr>
        </p:sp>
        <p:sp>
          <p:nvSpPr>
            <p:cNvPr name="TextBox 9" id="9"/>
            <p:cNvSpPr txBox="true"/>
            <p:nvPr/>
          </p:nvSpPr>
          <p:spPr>
            <a:xfrm>
              <a:off x="0" y="-28575"/>
              <a:ext cx="12493600" cy="2450117"/>
            </a:xfrm>
            <a:prstGeom prst="rect">
              <a:avLst/>
            </a:prstGeom>
          </p:spPr>
          <p:txBody>
            <a:bodyPr anchor="t" rtlCol="false" tIns="0" lIns="0" bIns="0" rIns="0"/>
            <a:lstStyle/>
            <a:p>
              <a:pPr algn="ctr">
                <a:lnSpc>
                  <a:spcPts val="4320"/>
                </a:lnSpc>
              </a:pPr>
              <a:r>
                <a:rPr lang="en-US" sz="3600">
                  <a:solidFill>
                    <a:srgbClr val="FFFFFF"/>
                  </a:solidFill>
                  <a:latin typeface="Arimo"/>
                  <a:ea typeface="Arimo"/>
                  <a:cs typeface="Arimo"/>
                  <a:sym typeface="Arimo"/>
                </a:rPr>
                <a:t>Your Business Name Here</a:t>
              </a:r>
            </a:p>
            <a:p>
              <a:pPr algn="ctr">
                <a:lnSpc>
                  <a:spcPts val="4320"/>
                </a:lnSpc>
              </a:pPr>
              <a:r>
                <a:rPr lang="en-US" sz="3600" i="true">
                  <a:solidFill>
                    <a:srgbClr val="FFFFFF"/>
                  </a:solidFill>
                  <a:latin typeface="Arimo Italics"/>
                  <a:ea typeface="Arimo Italics"/>
                  <a:cs typeface="Arimo Italics"/>
                  <a:sym typeface="Arimo Italics"/>
                </a:rPr>
                <a:t>(pick a local business or present your own business idea) </a:t>
              </a:r>
            </a:p>
          </p:txBody>
        </p:sp>
      </p:grpSp>
      <p:sp>
        <p:nvSpPr>
          <p:cNvPr name="Freeform 10" id="10"/>
          <p:cNvSpPr/>
          <p:nvPr/>
        </p:nvSpPr>
        <p:spPr>
          <a:xfrm flipH="false" flipV="false" rot="0">
            <a:off x="2255126" y="2373752"/>
            <a:ext cx="5522452" cy="1186500"/>
          </a:xfrm>
          <a:custGeom>
            <a:avLst/>
            <a:gdLst/>
            <a:ahLst/>
            <a:cxnLst/>
            <a:rect r="r" b="b" t="t" l="l"/>
            <a:pathLst>
              <a:path h="1186500" w="5522452">
                <a:moveTo>
                  <a:pt x="0" y="0"/>
                </a:moveTo>
                <a:lnTo>
                  <a:pt x="5522452" y="0"/>
                </a:lnTo>
                <a:lnTo>
                  <a:pt x="5522452" y="1186500"/>
                </a:lnTo>
                <a:lnTo>
                  <a:pt x="0" y="1186500"/>
                </a:lnTo>
                <a:lnTo>
                  <a:pt x="0" y="0"/>
                </a:lnTo>
                <a:close/>
              </a:path>
            </a:pathLst>
          </a:custGeom>
          <a:blipFill>
            <a:blip r:embed="rId5"/>
            <a:stretch>
              <a:fillRect l="-1" t="0" r="-1" b="0"/>
            </a:stretch>
          </a:blipFill>
        </p:spPr>
      </p:sp>
      <p:sp>
        <p:nvSpPr>
          <p:cNvPr name="Freeform 11" id="11"/>
          <p:cNvSpPr/>
          <p:nvPr/>
        </p:nvSpPr>
        <p:spPr>
          <a:xfrm flipH="false" flipV="false" rot="0">
            <a:off x="4030976" y="962450"/>
            <a:ext cx="3054150" cy="1733796"/>
          </a:xfrm>
          <a:custGeom>
            <a:avLst/>
            <a:gdLst/>
            <a:ahLst/>
            <a:cxnLst/>
            <a:rect r="r" b="b" t="t" l="l"/>
            <a:pathLst>
              <a:path h="1733796" w="3054150">
                <a:moveTo>
                  <a:pt x="0" y="0"/>
                </a:moveTo>
                <a:lnTo>
                  <a:pt x="3054150" y="0"/>
                </a:lnTo>
                <a:lnTo>
                  <a:pt x="3054150" y="1733796"/>
                </a:lnTo>
                <a:lnTo>
                  <a:pt x="0" y="1733796"/>
                </a:lnTo>
                <a:lnTo>
                  <a:pt x="0" y="0"/>
                </a:lnTo>
                <a:close/>
              </a:path>
            </a:pathLst>
          </a:custGeom>
          <a:blipFill>
            <a:blip r:embed="rId6"/>
            <a:stretch>
              <a:fillRect l="0" t="-39317" r="0" b="-36837"/>
            </a:stretch>
          </a:blipFill>
        </p:spPr>
      </p:sp>
      <p:sp>
        <p:nvSpPr>
          <p:cNvPr name="Freeform 12" id="12"/>
          <p:cNvSpPr/>
          <p:nvPr/>
        </p:nvSpPr>
        <p:spPr>
          <a:xfrm flipH="false" flipV="false" rot="0">
            <a:off x="3152603" y="1151675"/>
            <a:ext cx="1355346" cy="1355346"/>
          </a:xfrm>
          <a:custGeom>
            <a:avLst/>
            <a:gdLst/>
            <a:ahLst/>
            <a:cxnLst/>
            <a:rect r="r" b="b" t="t" l="l"/>
            <a:pathLst>
              <a:path h="1355346" w="1355346">
                <a:moveTo>
                  <a:pt x="0" y="0"/>
                </a:moveTo>
                <a:lnTo>
                  <a:pt x="1355346" y="0"/>
                </a:lnTo>
                <a:lnTo>
                  <a:pt x="1355346" y="1355346"/>
                </a:lnTo>
                <a:lnTo>
                  <a:pt x="0" y="1355346"/>
                </a:lnTo>
                <a:lnTo>
                  <a:pt x="0" y="0"/>
                </a:lnTo>
                <a:close/>
              </a:path>
            </a:pathLst>
          </a:custGeom>
          <a:blipFill>
            <a:blip r:embed="rId7"/>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3554" y="496743"/>
            <a:ext cx="3026918" cy="831000"/>
            <a:chOff x="0" y="0"/>
            <a:chExt cx="4035891" cy="1108000"/>
          </a:xfrm>
        </p:grpSpPr>
        <p:sp>
          <p:nvSpPr>
            <p:cNvPr name="Freeform 3" id="3"/>
            <p:cNvSpPr/>
            <p:nvPr/>
          </p:nvSpPr>
          <p:spPr>
            <a:xfrm flipH="false" flipV="false" rot="0">
              <a:off x="0" y="0"/>
              <a:ext cx="4035892" cy="1108000"/>
            </a:xfrm>
            <a:custGeom>
              <a:avLst/>
              <a:gdLst/>
              <a:ahLst/>
              <a:cxnLst/>
              <a:rect r="r" b="b" t="t" l="l"/>
              <a:pathLst>
                <a:path h="1108000" w="4035892">
                  <a:moveTo>
                    <a:pt x="0" y="0"/>
                  </a:moveTo>
                  <a:lnTo>
                    <a:pt x="4035892" y="0"/>
                  </a:lnTo>
                  <a:lnTo>
                    <a:pt x="4035892" y="1108000"/>
                  </a:lnTo>
                  <a:lnTo>
                    <a:pt x="0" y="1108000"/>
                  </a:lnTo>
                  <a:close/>
                </a:path>
              </a:pathLst>
            </a:custGeom>
            <a:solidFill>
              <a:srgbClr val="000000">
                <a:alpha val="0"/>
              </a:srgbClr>
            </a:solidFill>
          </p:spPr>
        </p:sp>
        <p:sp>
          <p:nvSpPr>
            <p:cNvPr name="TextBox 4" id="4"/>
            <p:cNvSpPr txBox="true"/>
            <p:nvPr/>
          </p:nvSpPr>
          <p:spPr>
            <a:xfrm>
              <a:off x="0" y="-19050"/>
              <a:ext cx="4035891"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Buyers Journey</a:t>
              </a:r>
            </a:p>
          </p:txBody>
        </p:sp>
      </p:grpSp>
      <p:graphicFrame>
        <p:nvGraphicFramePr>
          <p:cNvPr name="Object 5" id="5"/>
          <p:cNvGraphicFramePr/>
          <p:nvPr/>
        </p:nvGraphicFramePr>
        <p:xfrm>
          <a:off x="427010" y="1327743"/>
          <a:ext cx="13754100" cy="7124700"/>
        </p:xfrm>
        <a:graphic>
          <a:graphicData uri="http://schemas.openxmlformats.org/presentationml/2006/ole">
            <p:oleObj imgW="16497300" imgH="9867900" r:id="rId3" progId="Excel.Sheet.12" name="Worksheet">
              <p:embed/>
              <p:pic>
                <p:nvPicPr>
                  <p:cNvPr name="" id="0"/>
                  <p:cNvPicPr/>
                  <p:nvPr/>
                </p:nvPicPr>
                <p:blipFill>
                  <a:blip r:embed="rId2"/>
                  <a:stretch>
                    <a:fillRect/>
                  </a:stretch>
                </p:blipFill>
                <p:spPr>
                  <a:xfrm>
                    <a:off x="1270000" y="1270000"/>
                    <a:ext cx="1270000" cy="1270000"/>
                  </a:xfrm>
                  <a:prstGeom prst="rect"/>
                </p:spPr>
              </p:pic>
            </p:oleObj>
          </a:graphicData>
        </a:graphic>
      </p:graphicFrame>
      <p:sp>
        <p:nvSpPr>
          <p:cNvPr name="TextBox 6" id="6"/>
          <p:cNvSpPr txBox="true"/>
          <p:nvPr/>
        </p:nvSpPr>
        <p:spPr>
          <a:xfrm rot="0">
            <a:off x="10092974" y="203727"/>
            <a:ext cx="8020340" cy="824973"/>
          </a:xfrm>
          <a:prstGeom prst="rect">
            <a:avLst/>
          </a:prstGeom>
        </p:spPr>
        <p:txBody>
          <a:bodyPr anchor="t" rtlCol="false" tIns="0" lIns="0" bIns="0" rIns="0">
            <a:spAutoFit/>
          </a:bodyPr>
          <a:lstStyle/>
          <a:p>
            <a:pPr algn="just">
              <a:lnSpc>
                <a:spcPts val="3359"/>
              </a:lnSpc>
            </a:pPr>
            <a:r>
              <a:rPr lang="en-US" sz="2400">
                <a:solidFill>
                  <a:srgbClr val="000000"/>
                </a:solidFill>
                <a:latin typeface="Outfit"/>
                <a:ea typeface="Outfit"/>
                <a:cs typeface="Outfit"/>
                <a:sym typeface="Outfit"/>
              </a:rPr>
              <a:t>(Alternatively access spreadsheet or Google Drive Sheet  to complete - seek links from your teacher).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sp>
        <p:nvSpPr>
          <p:cNvPr name="AutoShape 7" id="7"/>
          <p:cNvSpPr/>
          <p:nvPr/>
        </p:nvSpPr>
        <p:spPr>
          <a:xfrm rot="5323242">
            <a:off x="8723343" y="8810248"/>
            <a:ext cx="853263" cy="0"/>
          </a:xfrm>
          <a:prstGeom prst="line">
            <a:avLst/>
          </a:prstGeom>
          <a:ln cap="rnd" w="9525">
            <a:solidFill>
              <a:srgbClr val="FFFFFF"/>
            </a:solidFill>
            <a:prstDash val="solid"/>
            <a:headEnd type="none" len="sm" w="sm"/>
            <a:tailEnd type="triangle" len="med" w="lg"/>
          </a:ln>
        </p:spPr>
      </p:sp>
      <p:grpSp>
        <p:nvGrpSpPr>
          <p:cNvPr name="Group 8" id="8"/>
          <p:cNvGrpSpPr/>
          <p:nvPr/>
        </p:nvGrpSpPr>
        <p:grpSpPr>
          <a:xfrm rot="0">
            <a:off x="8704867" y="8670293"/>
            <a:ext cx="878250" cy="877650"/>
            <a:chOff x="0" y="0"/>
            <a:chExt cx="1171000" cy="1170200"/>
          </a:xfrm>
        </p:grpSpPr>
        <p:sp>
          <p:nvSpPr>
            <p:cNvPr name="Freeform 9" id="9"/>
            <p:cNvSpPr/>
            <p:nvPr/>
          </p:nvSpPr>
          <p:spPr>
            <a:xfrm flipH="false" flipV="false" rot="0">
              <a:off x="0" y="0"/>
              <a:ext cx="1170940" cy="1170178"/>
            </a:xfrm>
            <a:custGeom>
              <a:avLst/>
              <a:gdLst/>
              <a:ahLst/>
              <a:cxnLst/>
              <a:rect r="r" b="b" t="t" l="l"/>
              <a:pathLst>
                <a:path h="1170178" w="1170940">
                  <a:moveTo>
                    <a:pt x="0" y="585089"/>
                  </a:moveTo>
                  <a:cubicBezTo>
                    <a:pt x="0" y="262001"/>
                    <a:pt x="262128" y="0"/>
                    <a:pt x="585470" y="0"/>
                  </a:cubicBezTo>
                  <a:lnTo>
                    <a:pt x="585470" y="12700"/>
                  </a:lnTo>
                  <a:lnTo>
                    <a:pt x="585470" y="0"/>
                  </a:lnTo>
                  <a:cubicBezTo>
                    <a:pt x="908812" y="0"/>
                    <a:pt x="1170940" y="262001"/>
                    <a:pt x="1170940" y="585089"/>
                  </a:cubicBezTo>
                  <a:lnTo>
                    <a:pt x="1158240" y="585089"/>
                  </a:lnTo>
                  <a:lnTo>
                    <a:pt x="1170940" y="585089"/>
                  </a:lnTo>
                  <a:cubicBezTo>
                    <a:pt x="1170940" y="908177"/>
                    <a:pt x="908812" y="1170178"/>
                    <a:pt x="585470" y="1170178"/>
                  </a:cubicBezTo>
                  <a:lnTo>
                    <a:pt x="585470" y="1157478"/>
                  </a:lnTo>
                  <a:lnTo>
                    <a:pt x="585470" y="1170178"/>
                  </a:lnTo>
                  <a:cubicBezTo>
                    <a:pt x="262128" y="1170178"/>
                    <a:pt x="0" y="908304"/>
                    <a:pt x="0" y="585089"/>
                  </a:cubicBezTo>
                  <a:lnTo>
                    <a:pt x="12700" y="585089"/>
                  </a:lnTo>
                  <a:lnTo>
                    <a:pt x="25400" y="585089"/>
                  </a:lnTo>
                  <a:lnTo>
                    <a:pt x="12700" y="585089"/>
                  </a:lnTo>
                  <a:lnTo>
                    <a:pt x="0" y="585089"/>
                  </a:lnTo>
                  <a:moveTo>
                    <a:pt x="25400" y="585089"/>
                  </a:moveTo>
                  <a:cubicBezTo>
                    <a:pt x="25400" y="592074"/>
                    <a:pt x="19685" y="597789"/>
                    <a:pt x="12700" y="597789"/>
                  </a:cubicBezTo>
                  <a:cubicBezTo>
                    <a:pt x="5715" y="597789"/>
                    <a:pt x="0" y="592074"/>
                    <a:pt x="0" y="585089"/>
                  </a:cubicBezTo>
                  <a:cubicBezTo>
                    <a:pt x="0" y="578104"/>
                    <a:pt x="5715" y="572389"/>
                    <a:pt x="12700" y="572389"/>
                  </a:cubicBezTo>
                  <a:cubicBezTo>
                    <a:pt x="19685" y="572389"/>
                    <a:pt x="25400" y="578104"/>
                    <a:pt x="25400" y="585089"/>
                  </a:cubicBezTo>
                  <a:cubicBezTo>
                    <a:pt x="25400" y="894207"/>
                    <a:pt x="276098" y="1144778"/>
                    <a:pt x="585470" y="1144778"/>
                  </a:cubicBezTo>
                  <a:cubicBezTo>
                    <a:pt x="894842" y="1144778"/>
                    <a:pt x="1145540" y="894207"/>
                    <a:pt x="1145540" y="585089"/>
                  </a:cubicBezTo>
                  <a:cubicBezTo>
                    <a:pt x="1145540" y="275971"/>
                    <a:pt x="894842" y="25400"/>
                    <a:pt x="585470" y="25400"/>
                  </a:cubicBezTo>
                  <a:lnTo>
                    <a:pt x="585470" y="12700"/>
                  </a:lnTo>
                  <a:lnTo>
                    <a:pt x="585470" y="25400"/>
                  </a:lnTo>
                  <a:cubicBezTo>
                    <a:pt x="276098" y="25400"/>
                    <a:pt x="25400" y="275971"/>
                    <a:pt x="25400" y="585089"/>
                  </a:cubicBezTo>
                  <a:close/>
                </a:path>
              </a:pathLst>
            </a:custGeom>
            <a:solidFill>
              <a:srgbClr val="FFFFFF"/>
            </a:solidFill>
          </p:spPr>
        </p:sp>
      </p:grpSp>
      <p:grpSp>
        <p:nvGrpSpPr>
          <p:cNvPr name="Group 10" id="10"/>
          <p:cNvGrpSpPr/>
          <p:nvPr/>
        </p:nvGrpSpPr>
        <p:grpSpPr>
          <a:xfrm rot="0">
            <a:off x="4458900" y="3276194"/>
            <a:ext cx="9370200" cy="2185200"/>
            <a:chOff x="0" y="0"/>
            <a:chExt cx="12493600" cy="2913600"/>
          </a:xfrm>
        </p:grpSpPr>
        <p:sp>
          <p:nvSpPr>
            <p:cNvPr name="Freeform 11" id="11"/>
            <p:cNvSpPr/>
            <p:nvPr/>
          </p:nvSpPr>
          <p:spPr>
            <a:xfrm flipH="false" flipV="false" rot="0">
              <a:off x="0" y="0"/>
              <a:ext cx="12493600" cy="2913600"/>
            </a:xfrm>
            <a:custGeom>
              <a:avLst/>
              <a:gdLst/>
              <a:ahLst/>
              <a:cxnLst/>
              <a:rect r="r" b="b" t="t" l="l"/>
              <a:pathLst>
                <a:path h="2913600" w="12493600">
                  <a:moveTo>
                    <a:pt x="0" y="0"/>
                  </a:moveTo>
                  <a:lnTo>
                    <a:pt x="12493600" y="0"/>
                  </a:lnTo>
                  <a:lnTo>
                    <a:pt x="12493600" y="2913600"/>
                  </a:lnTo>
                  <a:lnTo>
                    <a:pt x="0" y="2913600"/>
                  </a:lnTo>
                  <a:close/>
                </a:path>
              </a:pathLst>
            </a:custGeom>
            <a:solidFill>
              <a:srgbClr val="000000">
                <a:alpha val="0"/>
              </a:srgbClr>
            </a:solidFill>
          </p:spPr>
        </p:sp>
        <p:sp>
          <p:nvSpPr>
            <p:cNvPr name="TextBox 12" id="12"/>
            <p:cNvSpPr txBox="true"/>
            <p:nvPr/>
          </p:nvSpPr>
          <p:spPr>
            <a:xfrm>
              <a:off x="0" y="-28575"/>
              <a:ext cx="12493600" cy="2942175"/>
            </a:xfrm>
            <a:prstGeom prst="rect">
              <a:avLst/>
            </a:prstGeom>
          </p:spPr>
          <p:txBody>
            <a:bodyPr anchor="t" rtlCol="false" tIns="0" lIns="0" bIns="0" rIns="0"/>
            <a:lstStyle/>
            <a:p>
              <a:pPr algn="ctr">
                <a:lnSpc>
                  <a:spcPts val="7200"/>
                </a:lnSpc>
              </a:pPr>
              <a:r>
                <a:rPr lang="en-US" b="true" sz="6000">
                  <a:solidFill>
                    <a:srgbClr val="FFFFFF"/>
                  </a:solidFill>
                  <a:latin typeface="Arimo Bold"/>
                  <a:ea typeface="Arimo Bold"/>
                  <a:cs typeface="Arimo Bold"/>
                  <a:sym typeface="Arimo Bold"/>
                </a:rPr>
                <a:t>Unique Selling Proposition (USP)</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Unique Selling Proposition: Example </a:t>
              </a:r>
            </a:p>
          </p:txBody>
        </p:sp>
      </p:grpSp>
      <p:grpSp>
        <p:nvGrpSpPr>
          <p:cNvPr name="Group 11" id="11"/>
          <p:cNvGrpSpPr/>
          <p:nvPr/>
        </p:nvGrpSpPr>
        <p:grpSpPr>
          <a:xfrm rot="0">
            <a:off x="681250" y="2280900"/>
            <a:ext cx="14862000" cy="7296000"/>
            <a:chOff x="0" y="0"/>
            <a:chExt cx="19816000" cy="9728000"/>
          </a:xfrm>
        </p:grpSpPr>
        <p:sp>
          <p:nvSpPr>
            <p:cNvPr name="Freeform 12" id="12"/>
            <p:cNvSpPr/>
            <p:nvPr/>
          </p:nvSpPr>
          <p:spPr>
            <a:xfrm flipH="false" flipV="false" rot="0">
              <a:off x="0" y="0"/>
              <a:ext cx="19816000" cy="9728000"/>
            </a:xfrm>
            <a:custGeom>
              <a:avLst/>
              <a:gdLst/>
              <a:ahLst/>
              <a:cxnLst/>
              <a:rect r="r" b="b" t="t" l="l"/>
              <a:pathLst>
                <a:path h="9728000" w="19816000">
                  <a:moveTo>
                    <a:pt x="0" y="0"/>
                  </a:moveTo>
                  <a:lnTo>
                    <a:pt x="19816000" y="0"/>
                  </a:lnTo>
                  <a:lnTo>
                    <a:pt x="19816000" y="9728000"/>
                  </a:lnTo>
                  <a:lnTo>
                    <a:pt x="0" y="9728000"/>
                  </a:lnTo>
                  <a:close/>
                </a:path>
              </a:pathLst>
            </a:custGeom>
            <a:solidFill>
              <a:srgbClr val="000000">
                <a:alpha val="0"/>
              </a:srgbClr>
            </a:solidFill>
          </p:spPr>
        </p:sp>
        <p:sp>
          <p:nvSpPr>
            <p:cNvPr name="TextBox 13" id="13"/>
            <p:cNvSpPr txBox="true"/>
            <p:nvPr/>
          </p:nvSpPr>
          <p:spPr>
            <a:xfrm>
              <a:off x="0" y="-19050"/>
              <a:ext cx="19816000" cy="9747050"/>
            </a:xfrm>
            <a:prstGeom prst="rect">
              <a:avLst/>
            </a:prstGeom>
          </p:spPr>
          <p:txBody>
            <a:bodyPr anchor="t" rtlCol="false" tIns="0" lIns="0" bIns="0" rIns="0"/>
            <a:lstStyle/>
            <a:p>
              <a:pPr algn="l">
                <a:lnSpc>
                  <a:spcPts val="2160"/>
                </a:lnSpc>
              </a:pPr>
              <a:r>
                <a:rPr lang="en-US" b="true" sz="1800">
                  <a:solidFill>
                    <a:srgbClr val="000000"/>
                  </a:solidFill>
                  <a:latin typeface="Arimo Bold"/>
                  <a:ea typeface="Arimo Bold"/>
                  <a:cs typeface="Arimo Bold"/>
                  <a:sym typeface="Arimo Bold"/>
                </a:rPr>
                <a:t>A Unique Selling Proposition (USP) refers to the distinct benefit or advantage that makes a company's product or service different and better than that of its competitors. It's what sets a business apart in the marketplace and is often the reason consumers choose one brand over another. A strong USP clearly articulates why a product or service is the best solution for the customer's needs, focusing on unique qualities or value that competitors do not offer.</a:t>
              </a:r>
            </a:p>
            <a:p>
              <a:pPr algn="l">
                <a:lnSpc>
                  <a:spcPts val="4479"/>
                </a:lnSpc>
              </a:pPr>
            </a:p>
            <a:p>
              <a:pPr algn="l" marL="777240" indent="-388620" lvl="1">
                <a:lnSpc>
                  <a:spcPts val="2879"/>
                </a:lnSpc>
                <a:buAutoNum type="arabicPeriod" startAt="1"/>
              </a:pPr>
              <a:r>
                <a:rPr lang="en-US" b="true" sz="1800">
                  <a:solidFill>
                    <a:srgbClr val="000000"/>
                  </a:solidFill>
                  <a:latin typeface="Arimo Bold"/>
                  <a:ea typeface="Arimo Bold"/>
                  <a:cs typeface="Arimo Bold"/>
                  <a:sym typeface="Arimo Bold"/>
                </a:rPr>
                <a:t>List Your Features and Benefits:</a:t>
              </a:r>
            </a:p>
            <a:p>
              <a:pPr algn="l" marL="777240" indent="-388620" lvl="1">
                <a:lnSpc>
                  <a:spcPts val="2879"/>
                </a:lnSpc>
              </a:pPr>
              <a:r>
                <a:rPr lang="en-US" b="true" sz="1800">
                  <a:solidFill>
                    <a:srgbClr val="000000"/>
                  </a:solidFill>
                  <a:latin typeface="Arimo Bold"/>
                  <a:ea typeface="Arimo Bold"/>
                  <a:cs typeface="Arimo Bold"/>
                  <a:sym typeface="Arimo Bold"/>
                </a:rPr>
                <a:t>Feature:</a:t>
              </a:r>
              <a:r>
                <a:rPr lang="en-US" sz="1800">
                  <a:solidFill>
                    <a:srgbClr val="000000"/>
                  </a:solidFill>
                  <a:latin typeface="Arimo"/>
                  <a:ea typeface="Arimo"/>
                  <a:cs typeface="Arimo"/>
                  <a:sym typeface="Arimo"/>
                </a:rPr>
                <a:t> Handmade jewelry. </a:t>
              </a:r>
              <a:r>
                <a:rPr lang="en-US" b="true" sz="1800">
                  <a:solidFill>
                    <a:srgbClr val="000000"/>
                  </a:solidFill>
                  <a:latin typeface="Arimo Bold"/>
                  <a:ea typeface="Arimo Bold"/>
                  <a:cs typeface="Arimo Bold"/>
                  <a:sym typeface="Arimo Bold"/>
                </a:rPr>
                <a:t>Benefit:</a:t>
              </a:r>
              <a:r>
                <a:rPr lang="en-US" sz="1800">
                  <a:solidFill>
                    <a:srgbClr val="000000"/>
                  </a:solidFill>
                  <a:latin typeface="Arimo"/>
                  <a:ea typeface="Arimo"/>
                  <a:cs typeface="Arimo"/>
                  <a:sym typeface="Arimo"/>
                </a:rPr>
                <a:t> Offers a unique, personal touch not found in mass-produced items.</a:t>
              </a:r>
            </a:p>
            <a:p>
              <a:pPr algn="l" marL="777240" indent="-388620" lvl="1">
                <a:lnSpc>
                  <a:spcPts val="2879"/>
                </a:lnSpc>
              </a:pPr>
              <a:r>
                <a:rPr lang="en-US" b="true" sz="1800">
                  <a:solidFill>
                    <a:srgbClr val="000000"/>
                  </a:solidFill>
                  <a:latin typeface="Arimo Bold"/>
                  <a:ea typeface="Arimo Bold"/>
                  <a:cs typeface="Arimo Bold"/>
                  <a:sym typeface="Arimo Bold"/>
                </a:rPr>
                <a:t>Feature</a:t>
              </a:r>
              <a:r>
                <a:rPr lang="en-US" sz="1800">
                  <a:solidFill>
                    <a:srgbClr val="000000"/>
                  </a:solidFill>
                  <a:latin typeface="Arimo"/>
                  <a:ea typeface="Arimo"/>
                  <a:cs typeface="Arimo"/>
                  <a:sym typeface="Arimo"/>
                </a:rPr>
                <a:t>: Free local delivery </a:t>
              </a:r>
              <a:r>
                <a:rPr lang="en-US" b="true" sz="1800">
                  <a:solidFill>
                    <a:srgbClr val="000000"/>
                  </a:solidFill>
                  <a:latin typeface="Arimo Bold"/>
                  <a:ea typeface="Arimo Bold"/>
                  <a:cs typeface="Arimo Bold"/>
                  <a:sym typeface="Arimo Bold"/>
                </a:rPr>
                <a:t>Benefit</a:t>
              </a:r>
              <a:r>
                <a:rPr lang="en-US" sz="1800">
                  <a:solidFill>
                    <a:srgbClr val="000000"/>
                  </a:solidFill>
                  <a:latin typeface="Arimo"/>
                  <a:ea typeface="Arimo"/>
                  <a:cs typeface="Arimo"/>
                  <a:sym typeface="Arimo"/>
                </a:rPr>
                <a:t>: Saves customers time and money on shipping</a:t>
              </a:r>
            </a:p>
            <a:p>
              <a:pPr algn="l" marL="777240" indent="-388620" lvl="1">
                <a:lnSpc>
                  <a:spcPts val="2879"/>
                </a:lnSpc>
              </a:pPr>
              <a:r>
                <a:rPr lang="en-US" b="true" sz="1800">
                  <a:solidFill>
                    <a:srgbClr val="000000"/>
                  </a:solidFill>
                  <a:latin typeface="Arimo Bold"/>
                  <a:ea typeface="Arimo Bold"/>
                  <a:cs typeface="Arimo Bold"/>
                  <a:sym typeface="Arimo Bold"/>
                </a:rPr>
                <a:t>Feature</a:t>
              </a:r>
              <a:r>
                <a:rPr lang="en-US" sz="1800">
                  <a:solidFill>
                    <a:srgbClr val="000000"/>
                  </a:solidFill>
                  <a:latin typeface="Arimo"/>
                  <a:ea typeface="Arimo"/>
                  <a:cs typeface="Arimo"/>
                  <a:sym typeface="Arimo"/>
                </a:rPr>
                <a:t>: Eco-friendly packaging </a:t>
              </a:r>
              <a:r>
                <a:rPr lang="en-US" b="true" sz="1800">
                  <a:solidFill>
                    <a:srgbClr val="000000"/>
                  </a:solidFill>
                  <a:latin typeface="Arimo Bold"/>
                  <a:ea typeface="Arimo Bold"/>
                  <a:cs typeface="Arimo Bold"/>
                  <a:sym typeface="Arimo Bold"/>
                </a:rPr>
                <a:t>Benefit</a:t>
              </a:r>
              <a:r>
                <a:rPr lang="en-US" sz="1800">
                  <a:solidFill>
                    <a:srgbClr val="000000"/>
                  </a:solidFill>
                  <a:latin typeface="Arimo"/>
                  <a:ea typeface="Arimo"/>
                  <a:cs typeface="Arimo"/>
                  <a:sym typeface="Arimo"/>
                </a:rPr>
                <a:t>: Appeals to environmentally conscious customers</a:t>
              </a:r>
            </a:p>
            <a:p>
              <a:pPr algn="l" marL="777240" indent="-388620" lvl="1">
                <a:lnSpc>
                  <a:spcPts val="2879"/>
                </a:lnSpc>
              </a:pPr>
              <a:r>
                <a:rPr lang="en-US" b="true" sz="1800">
                  <a:solidFill>
                    <a:srgbClr val="000000"/>
                  </a:solidFill>
                  <a:latin typeface="Arimo Bold"/>
                  <a:ea typeface="Arimo Bold"/>
                  <a:cs typeface="Arimo Bold"/>
                  <a:sym typeface="Arimo Bold"/>
                </a:rPr>
                <a:t>Feature: </a:t>
              </a:r>
              <a:r>
                <a:rPr lang="en-US" sz="1800">
                  <a:solidFill>
                    <a:srgbClr val="000000"/>
                  </a:solidFill>
                  <a:latin typeface="Arimo"/>
                  <a:ea typeface="Arimo"/>
                  <a:cs typeface="Arimo"/>
                  <a:sym typeface="Arimo"/>
                </a:rPr>
                <a:t>All-natural ingredients (soap) </a:t>
              </a:r>
              <a:r>
                <a:rPr lang="en-US" b="true" sz="1800">
                  <a:solidFill>
                    <a:srgbClr val="000000"/>
                  </a:solidFill>
                  <a:latin typeface="Arimo Bold"/>
                  <a:ea typeface="Arimo Bold"/>
                  <a:cs typeface="Arimo Bold"/>
                  <a:sym typeface="Arimo Bold"/>
                </a:rPr>
                <a:t>Benefit:</a:t>
              </a:r>
              <a:r>
                <a:rPr lang="en-US" sz="1800">
                  <a:solidFill>
                    <a:srgbClr val="000000"/>
                  </a:solidFill>
                  <a:latin typeface="Arimo"/>
                  <a:ea typeface="Arimo"/>
                  <a:cs typeface="Arimo"/>
                  <a:sym typeface="Arimo"/>
                </a:rPr>
                <a:t> Gentle on skin and safe for sensitive users</a:t>
              </a:r>
            </a:p>
            <a:p>
              <a:pPr algn="l" marL="1209040" indent="-604520" lvl="1">
                <a:lnSpc>
                  <a:spcPts val="4479"/>
                </a:lnSpc>
              </a:pPr>
            </a:p>
            <a:p>
              <a:pPr algn="l" marL="777240" indent="-388620" lvl="1">
                <a:lnSpc>
                  <a:spcPts val="2879"/>
                </a:lnSpc>
                <a:buAutoNum type="arabicPeriod" startAt="1"/>
              </a:pPr>
              <a:r>
                <a:rPr lang="en-US" b="true" sz="1800">
                  <a:solidFill>
                    <a:srgbClr val="000000"/>
                  </a:solidFill>
                  <a:latin typeface="Arimo Bold"/>
                  <a:ea typeface="Arimo Bold"/>
                  <a:cs typeface="Arimo Bold"/>
                  <a:sym typeface="Arimo Bold"/>
                </a:rPr>
                <a:t>Identify What Makes You Different:</a:t>
              </a:r>
            </a:p>
            <a:p>
              <a:pPr algn="l" marL="777240" indent="-388620" lvl="1">
                <a:lnSpc>
                  <a:spcPts val="2879"/>
                </a:lnSpc>
              </a:pPr>
              <a:r>
                <a:rPr lang="en-US" b="true" sz="1800">
                  <a:solidFill>
                    <a:srgbClr val="000000"/>
                  </a:solidFill>
                  <a:latin typeface="Arimo Bold"/>
                  <a:ea typeface="Arimo Bold"/>
                  <a:cs typeface="Arimo Bold"/>
                  <a:sym typeface="Arimo Bold"/>
                </a:rPr>
                <a:t>Unique Aspect: </a:t>
              </a:r>
              <a:r>
                <a:rPr lang="en-US" sz="1800">
                  <a:solidFill>
                    <a:srgbClr val="000000"/>
                  </a:solidFill>
                  <a:latin typeface="Arimo"/>
                  <a:ea typeface="Arimo"/>
                  <a:cs typeface="Arimo"/>
                  <a:sym typeface="Arimo"/>
                </a:rPr>
                <a:t>Custom design consultation for every piece.</a:t>
              </a:r>
            </a:p>
            <a:p>
              <a:pPr algn="l" marL="777240" indent="-388620" lvl="1">
                <a:lnSpc>
                  <a:spcPts val="2879"/>
                </a:lnSpc>
              </a:pPr>
              <a:r>
                <a:rPr lang="en-US" b="true" sz="1800">
                  <a:solidFill>
                    <a:srgbClr val="000000"/>
                  </a:solidFill>
                  <a:latin typeface="Arimo Bold"/>
                  <a:ea typeface="Arimo Bold"/>
                  <a:cs typeface="Arimo Bold"/>
                  <a:sym typeface="Arimo Bold"/>
                </a:rPr>
                <a:t>Unique Aspect: </a:t>
              </a:r>
              <a:r>
                <a:rPr lang="en-US" sz="1800">
                  <a:solidFill>
                    <a:srgbClr val="000000"/>
                  </a:solidFill>
                  <a:latin typeface="Arimo"/>
                  <a:ea typeface="Arimo"/>
                  <a:cs typeface="Arimo"/>
                  <a:sym typeface="Arimo"/>
                </a:rPr>
                <a:t>Locally sourced materials	</a:t>
              </a:r>
            </a:p>
            <a:p>
              <a:pPr algn="l" marL="777240" indent="-388620" lvl="1">
                <a:lnSpc>
                  <a:spcPts val="2879"/>
                </a:lnSpc>
              </a:pPr>
              <a:r>
                <a:rPr lang="en-US" b="true" sz="1800">
                  <a:solidFill>
                    <a:srgbClr val="000000"/>
                  </a:solidFill>
                  <a:latin typeface="Arimo Bold"/>
                  <a:ea typeface="Arimo Bold"/>
                  <a:cs typeface="Arimo Bold"/>
                  <a:sym typeface="Arimo Bold"/>
                </a:rPr>
                <a:t>Unique Aspect: </a:t>
              </a:r>
              <a:r>
                <a:rPr lang="en-US" sz="1800">
                  <a:solidFill>
                    <a:srgbClr val="000000"/>
                  </a:solidFill>
                  <a:latin typeface="Arimo"/>
                  <a:ea typeface="Arimo"/>
                  <a:cs typeface="Arimo"/>
                  <a:sym typeface="Arimo"/>
                </a:rPr>
                <a:t>Fast 2-day turnaround for custom orders	</a:t>
              </a:r>
            </a:p>
            <a:p>
              <a:pPr algn="l" marL="777240" indent="-388620" lvl="1">
                <a:lnSpc>
                  <a:spcPts val="2879"/>
                </a:lnSpc>
              </a:pPr>
              <a:r>
                <a:rPr lang="en-US" b="true" sz="1800">
                  <a:solidFill>
                    <a:srgbClr val="000000"/>
                  </a:solidFill>
                  <a:latin typeface="Arimo Bold"/>
                  <a:ea typeface="Arimo Bold"/>
                  <a:cs typeface="Arimo Bold"/>
                  <a:sym typeface="Arimo Bold"/>
                </a:rPr>
                <a:t>Unique Aspect: </a:t>
              </a:r>
              <a:r>
                <a:rPr lang="en-US" sz="1800">
                  <a:solidFill>
                    <a:srgbClr val="000000"/>
                  </a:solidFill>
                  <a:latin typeface="Arimo"/>
                  <a:ea typeface="Arimo"/>
                  <a:cs typeface="Arimo"/>
                  <a:sym typeface="Arimo"/>
                </a:rPr>
                <a:t>Loyalty program for return customers	</a:t>
              </a:r>
            </a:p>
            <a:p>
              <a:pPr algn="l" marL="1209040" indent="-604520" lvl="1">
                <a:lnSpc>
                  <a:spcPts val="4479"/>
                </a:lnSpc>
              </a:pPr>
            </a:p>
            <a:p>
              <a:pPr algn="l" marL="777240" indent="-388620" lvl="1">
                <a:lnSpc>
                  <a:spcPts val="2879"/>
                </a:lnSpc>
              </a:pPr>
              <a:r>
                <a:rPr lang="en-US" b="true" sz="1800">
                  <a:solidFill>
                    <a:srgbClr val="000000"/>
                  </a:solidFill>
                  <a:latin typeface="Arimo Bold"/>
                  <a:ea typeface="Arimo Bold"/>
                  <a:cs typeface="Arimo Bold"/>
                  <a:sym typeface="Arimo Bold"/>
                </a:rPr>
                <a:t>USP: We create handmade jewelry with custom design consultations, offering one-of-a-kind pieces that reflect your personal style—something mass-produced brands simply can’t match.</a:t>
              </a:r>
            </a:p>
            <a:p>
              <a:pPr algn="l" marL="1209040" indent="-604520" lvl="1">
                <a:lnSpc>
                  <a:spcPts val="4479"/>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Unique Selling Proposition</a:t>
              </a:r>
            </a:p>
          </p:txBody>
        </p:sp>
      </p:grpSp>
      <p:grpSp>
        <p:nvGrpSpPr>
          <p:cNvPr name="Group 11" id="11"/>
          <p:cNvGrpSpPr/>
          <p:nvPr/>
        </p:nvGrpSpPr>
        <p:grpSpPr>
          <a:xfrm rot="0">
            <a:off x="681250" y="2280900"/>
            <a:ext cx="14862000" cy="6556800"/>
            <a:chOff x="0" y="0"/>
            <a:chExt cx="19816000" cy="8742400"/>
          </a:xfrm>
        </p:grpSpPr>
        <p:sp>
          <p:nvSpPr>
            <p:cNvPr name="Freeform 12" id="12"/>
            <p:cNvSpPr/>
            <p:nvPr/>
          </p:nvSpPr>
          <p:spPr>
            <a:xfrm flipH="false" flipV="false" rot="0">
              <a:off x="0" y="0"/>
              <a:ext cx="19816000" cy="8742400"/>
            </a:xfrm>
            <a:custGeom>
              <a:avLst/>
              <a:gdLst/>
              <a:ahLst/>
              <a:cxnLst/>
              <a:rect r="r" b="b" t="t" l="l"/>
              <a:pathLst>
                <a:path h="8742400" w="19816000">
                  <a:moveTo>
                    <a:pt x="0" y="0"/>
                  </a:moveTo>
                  <a:lnTo>
                    <a:pt x="19816000" y="0"/>
                  </a:lnTo>
                  <a:lnTo>
                    <a:pt x="19816000" y="8742400"/>
                  </a:lnTo>
                  <a:lnTo>
                    <a:pt x="0" y="8742400"/>
                  </a:lnTo>
                  <a:close/>
                </a:path>
              </a:pathLst>
            </a:custGeom>
            <a:solidFill>
              <a:srgbClr val="000000">
                <a:alpha val="0"/>
              </a:srgbClr>
            </a:solidFill>
          </p:spPr>
        </p:sp>
        <p:sp>
          <p:nvSpPr>
            <p:cNvPr name="TextBox 13" id="13"/>
            <p:cNvSpPr txBox="true"/>
            <p:nvPr/>
          </p:nvSpPr>
          <p:spPr>
            <a:xfrm>
              <a:off x="0" y="-85725"/>
              <a:ext cx="19816000" cy="8828125"/>
            </a:xfrm>
            <a:prstGeom prst="rect">
              <a:avLst/>
            </a:prstGeom>
          </p:spPr>
          <p:txBody>
            <a:bodyPr anchor="t" rtlCol="false" tIns="0" lIns="0" bIns="0" rIns="0"/>
            <a:lstStyle/>
            <a:p>
              <a:pPr algn="l">
                <a:lnSpc>
                  <a:spcPts val="2879"/>
                </a:lnSpc>
              </a:pPr>
              <a:r>
                <a:rPr lang="en-US" b="true" sz="1800">
                  <a:solidFill>
                    <a:srgbClr val="000000"/>
                  </a:solidFill>
                  <a:latin typeface="Arimo Bold"/>
                  <a:ea typeface="Arimo Bold"/>
                  <a:cs typeface="Arimo Bold"/>
                  <a:sym typeface="Arimo Bold"/>
                </a:rPr>
                <a:t>List Your Features and Benefits: </a:t>
              </a:r>
              <a:r>
                <a:rPr lang="en-US" sz="1800">
                  <a:solidFill>
                    <a:srgbClr val="000000"/>
                  </a:solidFill>
                  <a:latin typeface="Arimo"/>
                  <a:ea typeface="Arimo"/>
                  <a:cs typeface="Arimo"/>
                  <a:sym typeface="Arimo"/>
                </a:rPr>
                <a:t>Write down all the features of your products/services and the benefits they provide. Remember, features are what your product is or has, while benefits are the outcomes that those features deliver to your customers.</a:t>
              </a: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Feature:</a:t>
              </a:r>
              <a:r>
                <a:rPr lang="en-US" sz="1800">
                  <a:solidFill>
                    <a:srgbClr val="000000"/>
                  </a:solidFill>
                  <a:latin typeface="Arimo"/>
                  <a:ea typeface="Arimo"/>
                  <a:cs typeface="Arimo"/>
                  <a:sym typeface="Arimo"/>
                </a:rPr>
                <a:t> </a:t>
              </a:r>
            </a:p>
            <a:p>
              <a:pPr algn="l">
                <a:lnSpc>
                  <a:spcPts val="2879"/>
                </a:lnSpc>
              </a:pPr>
              <a:r>
                <a:rPr lang="en-US" b="true" sz="1800">
                  <a:solidFill>
                    <a:srgbClr val="000000"/>
                  </a:solidFill>
                  <a:latin typeface="Arimo Bold"/>
                  <a:ea typeface="Arimo Bold"/>
                  <a:cs typeface="Arimo Bold"/>
                  <a:sym typeface="Arimo Bold"/>
                </a:rPr>
                <a:t>Benefit:</a:t>
              </a:r>
              <a:r>
                <a:rPr lang="en-US" sz="1800">
                  <a:solidFill>
                    <a:srgbClr val="000000"/>
                  </a:solidFill>
                  <a:latin typeface="Arimo"/>
                  <a:ea typeface="Arimo"/>
                  <a:cs typeface="Arimo"/>
                  <a:sym typeface="Arimo"/>
                </a:rPr>
                <a:t> </a:t>
              </a: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Feature:</a:t>
              </a:r>
              <a:r>
                <a:rPr lang="en-US" sz="1800">
                  <a:solidFill>
                    <a:srgbClr val="000000"/>
                  </a:solidFill>
                  <a:latin typeface="Arimo"/>
                  <a:ea typeface="Arimo"/>
                  <a:cs typeface="Arimo"/>
                  <a:sym typeface="Arimo"/>
                </a:rPr>
                <a:t> </a:t>
              </a:r>
            </a:p>
            <a:p>
              <a:pPr algn="l">
                <a:lnSpc>
                  <a:spcPts val="2879"/>
                </a:lnSpc>
              </a:pPr>
              <a:r>
                <a:rPr lang="en-US" b="true" sz="1800">
                  <a:solidFill>
                    <a:srgbClr val="000000"/>
                  </a:solidFill>
                  <a:latin typeface="Arimo Bold"/>
                  <a:ea typeface="Arimo Bold"/>
                  <a:cs typeface="Arimo Bold"/>
                  <a:sym typeface="Arimo Bold"/>
                </a:rPr>
                <a:t>Benefit:</a:t>
              </a:r>
              <a:r>
                <a:rPr lang="en-US" sz="1800">
                  <a:solidFill>
                    <a:srgbClr val="000000"/>
                  </a:solidFill>
                  <a:latin typeface="Arimo"/>
                  <a:ea typeface="Arimo"/>
                  <a:cs typeface="Arimo"/>
                  <a:sym typeface="Arimo"/>
                </a:rPr>
                <a:t> </a:t>
              </a: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Feature:</a:t>
              </a:r>
              <a:r>
                <a:rPr lang="en-US" sz="1800">
                  <a:solidFill>
                    <a:srgbClr val="000000"/>
                  </a:solidFill>
                  <a:latin typeface="Arimo"/>
                  <a:ea typeface="Arimo"/>
                  <a:cs typeface="Arimo"/>
                  <a:sym typeface="Arimo"/>
                </a:rPr>
                <a:t> </a:t>
              </a:r>
            </a:p>
            <a:p>
              <a:pPr algn="l">
                <a:lnSpc>
                  <a:spcPts val="2879"/>
                </a:lnSpc>
              </a:pPr>
              <a:r>
                <a:rPr lang="en-US" b="true" sz="1800">
                  <a:solidFill>
                    <a:srgbClr val="000000"/>
                  </a:solidFill>
                  <a:latin typeface="Arimo Bold"/>
                  <a:ea typeface="Arimo Bold"/>
                  <a:cs typeface="Arimo Bold"/>
                  <a:sym typeface="Arimo Bold"/>
                </a:rPr>
                <a:t>Benefit:</a:t>
              </a:r>
              <a:r>
                <a:rPr lang="en-US" sz="1800">
                  <a:solidFill>
                    <a:srgbClr val="000000"/>
                  </a:solidFill>
                  <a:latin typeface="Arimo"/>
                  <a:ea typeface="Arimo"/>
                  <a:cs typeface="Arimo"/>
                  <a:sym typeface="Arimo"/>
                </a:rPr>
                <a:t> </a:t>
              </a: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Feature:</a:t>
              </a:r>
              <a:r>
                <a:rPr lang="en-US" sz="1800">
                  <a:solidFill>
                    <a:srgbClr val="000000"/>
                  </a:solidFill>
                  <a:latin typeface="Arimo"/>
                  <a:ea typeface="Arimo"/>
                  <a:cs typeface="Arimo"/>
                  <a:sym typeface="Arimo"/>
                </a:rPr>
                <a:t> </a:t>
              </a:r>
            </a:p>
            <a:p>
              <a:pPr algn="l">
                <a:lnSpc>
                  <a:spcPts val="2879"/>
                </a:lnSpc>
              </a:pPr>
              <a:r>
                <a:rPr lang="en-US" b="true" sz="1800">
                  <a:solidFill>
                    <a:srgbClr val="000000"/>
                  </a:solidFill>
                  <a:latin typeface="Arimo Bold"/>
                  <a:ea typeface="Arimo Bold"/>
                  <a:cs typeface="Arimo Bold"/>
                  <a:sym typeface="Arimo Bold"/>
                </a:rPr>
                <a:t>Benefit:</a:t>
              </a:r>
              <a:r>
                <a:rPr lang="en-US" sz="1800">
                  <a:solidFill>
                    <a:srgbClr val="000000"/>
                  </a:solidFill>
                  <a:latin typeface="Arimo"/>
                  <a:ea typeface="Arimo"/>
                  <a:cs typeface="Arimo"/>
                  <a:sym typeface="Arimo"/>
                </a:rPr>
                <a:t> </a:t>
              </a: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Feature:</a:t>
              </a:r>
              <a:r>
                <a:rPr lang="en-US" sz="1800">
                  <a:solidFill>
                    <a:srgbClr val="000000"/>
                  </a:solidFill>
                  <a:latin typeface="Arimo"/>
                  <a:ea typeface="Arimo"/>
                  <a:cs typeface="Arimo"/>
                  <a:sym typeface="Arimo"/>
                </a:rPr>
                <a:t> </a:t>
              </a:r>
            </a:p>
            <a:p>
              <a:pPr algn="l">
                <a:lnSpc>
                  <a:spcPts val="2879"/>
                </a:lnSpc>
              </a:pPr>
              <a:r>
                <a:rPr lang="en-US" b="true" sz="1800">
                  <a:solidFill>
                    <a:srgbClr val="000000"/>
                  </a:solidFill>
                  <a:latin typeface="Arimo Bold"/>
                  <a:ea typeface="Arimo Bold"/>
                  <a:cs typeface="Arimo Bold"/>
                  <a:sym typeface="Arimo Bold"/>
                </a:rPr>
                <a:t>Benefit:</a:t>
              </a:r>
              <a:r>
                <a:rPr lang="en-US" sz="1800">
                  <a:solidFill>
                    <a:srgbClr val="000000"/>
                  </a:solidFill>
                  <a:latin typeface="Arimo"/>
                  <a:ea typeface="Arimo"/>
                  <a:cs typeface="Arimo"/>
                  <a:sym typeface="Arimo"/>
                </a:rPr>
                <a:t> </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Unique Selling Proposition</a:t>
              </a:r>
            </a:p>
          </p:txBody>
        </p:sp>
      </p:grpSp>
      <p:grpSp>
        <p:nvGrpSpPr>
          <p:cNvPr name="Group 11" id="11"/>
          <p:cNvGrpSpPr/>
          <p:nvPr/>
        </p:nvGrpSpPr>
        <p:grpSpPr>
          <a:xfrm rot="0">
            <a:off x="681250" y="2280900"/>
            <a:ext cx="14862000" cy="4340400"/>
            <a:chOff x="0" y="0"/>
            <a:chExt cx="19816000" cy="5787200"/>
          </a:xfrm>
        </p:grpSpPr>
        <p:sp>
          <p:nvSpPr>
            <p:cNvPr name="Freeform 12" id="12"/>
            <p:cNvSpPr/>
            <p:nvPr/>
          </p:nvSpPr>
          <p:spPr>
            <a:xfrm flipH="false" flipV="false" rot="0">
              <a:off x="0" y="0"/>
              <a:ext cx="19816000" cy="5787200"/>
            </a:xfrm>
            <a:custGeom>
              <a:avLst/>
              <a:gdLst/>
              <a:ahLst/>
              <a:cxnLst/>
              <a:rect r="r" b="b" t="t" l="l"/>
              <a:pathLst>
                <a:path h="5787200" w="19816000">
                  <a:moveTo>
                    <a:pt x="0" y="0"/>
                  </a:moveTo>
                  <a:lnTo>
                    <a:pt x="19816000" y="0"/>
                  </a:lnTo>
                  <a:lnTo>
                    <a:pt x="19816000" y="5787200"/>
                  </a:lnTo>
                  <a:lnTo>
                    <a:pt x="0" y="5787200"/>
                  </a:lnTo>
                  <a:close/>
                </a:path>
              </a:pathLst>
            </a:custGeom>
            <a:solidFill>
              <a:srgbClr val="000000">
                <a:alpha val="0"/>
              </a:srgbClr>
            </a:solidFill>
          </p:spPr>
        </p:sp>
        <p:sp>
          <p:nvSpPr>
            <p:cNvPr name="TextBox 13" id="13"/>
            <p:cNvSpPr txBox="true"/>
            <p:nvPr/>
          </p:nvSpPr>
          <p:spPr>
            <a:xfrm>
              <a:off x="0" y="-85725"/>
              <a:ext cx="19816000" cy="5872925"/>
            </a:xfrm>
            <a:prstGeom prst="rect">
              <a:avLst/>
            </a:prstGeom>
          </p:spPr>
          <p:txBody>
            <a:bodyPr anchor="t" rtlCol="false" tIns="0" lIns="0" bIns="0" rIns="0"/>
            <a:lstStyle/>
            <a:p>
              <a:pPr algn="l">
                <a:lnSpc>
                  <a:spcPts val="2879"/>
                </a:lnSpc>
              </a:pPr>
              <a:r>
                <a:rPr lang="en-US" b="true" sz="1800">
                  <a:solidFill>
                    <a:srgbClr val="000000"/>
                  </a:solidFill>
                  <a:latin typeface="Arimo Bold"/>
                  <a:ea typeface="Arimo Bold"/>
                  <a:cs typeface="Arimo Bold"/>
                  <a:sym typeface="Arimo Bold"/>
                </a:rPr>
                <a:t>Identify What Makes You Different: </a:t>
              </a:r>
              <a:r>
                <a:rPr lang="en-US" sz="1800">
                  <a:solidFill>
                    <a:srgbClr val="000000"/>
                  </a:solidFill>
                  <a:latin typeface="Arimo"/>
                  <a:ea typeface="Arimo"/>
                  <a:cs typeface="Arimo"/>
                  <a:sym typeface="Arimo"/>
                </a:rPr>
                <a:t>Considering your list of features and benefits, highlight what you believe is not offered by your competitors or is done uniquely by you.</a:t>
              </a: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Unique Aspect: </a:t>
              </a: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Unique Aspect: </a:t>
              </a: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Unique Aspect: </a:t>
              </a: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Unique Aspect: </a:t>
              </a:r>
            </a:p>
            <a:p>
              <a:pPr algn="l">
                <a:lnSpc>
                  <a:spcPts val="4479"/>
                </a:lnSpc>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Unique Selling Proposition</a:t>
              </a:r>
            </a:p>
          </p:txBody>
        </p:sp>
      </p:grpSp>
      <p:grpSp>
        <p:nvGrpSpPr>
          <p:cNvPr name="Group 11" id="11"/>
          <p:cNvGrpSpPr/>
          <p:nvPr/>
        </p:nvGrpSpPr>
        <p:grpSpPr>
          <a:xfrm rot="0">
            <a:off x="849400" y="2290800"/>
            <a:ext cx="16206600" cy="1200600"/>
            <a:chOff x="0" y="0"/>
            <a:chExt cx="21608800" cy="1600800"/>
          </a:xfrm>
        </p:grpSpPr>
        <p:sp>
          <p:nvSpPr>
            <p:cNvPr name="Freeform 12" id="12"/>
            <p:cNvSpPr/>
            <p:nvPr/>
          </p:nvSpPr>
          <p:spPr>
            <a:xfrm flipH="false" flipV="false" rot="0">
              <a:off x="0" y="0"/>
              <a:ext cx="21608800" cy="1600800"/>
            </a:xfrm>
            <a:custGeom>
              <a:avLst/>
              <a:gdLst/>
              <a:ahLst/>
              <a:cxnLst/>
              <a:rect r="r" b="b" t="t" l="l"/>
              <a:pathLst>
                <a:path h="1600800" w="21608800">
                  <a:moveTo>
                    <a:pt x="0" y="0"/>
                  </a:moveTo>
                  <a:lnTo>
                    <a:pt x="21608800" y="0"/>
                  </a:lnTo>
                  <a:lnTo>
                    <a:pt x="21608800" y="1600800"/>
                  </a:lnTo>
                  <a:lnTo>
                    <a:pt x="0" y="1600800"/>
                  </a:lnTo>
                  <a:close/>
                </a:path>
              </a:pathLst>
            </a:custGeom>
            <a:solidFill>
              <a:srgbClr val="000000">
                <a:alpha val="0"/>
              </a:srgbClr>
            </a:solidFill>
          </p:spPr>
        </p:sp>
        <p:sp>
          <p:nvSpPr>
            <p:cNvPr name="TextBox 13" id="13"/>
            <p:cNvSpPr txBox="true"/>
            <p:nvPr/>
          </p:nvSpPr>
          <p:spPr>
            <a:xfrm>
              <a:off x="0" y="-19050"/>
              <a:ext cx="21608800" cy="1619850"/>
            </a:xfrm>
            <a:prstGeom prst="rect">
              <a:avLst/>
            </a:prstGeom>
          </p:spPr>
          <p:txBody>
            <a:bodyPr anchor="t" rtlCol="false" tIns="0" lIns="0" bIns="0" rIns="0"/>
            <a:lstStyle/>
            <a:p>
              <a:pPr algn="l">
                <a:lnSpc>
                  <a:spcPts val="2160"/>
                </a:lnSpc>
              </a:pPr>
              <a:r>
                <a:rPr lang="en-US" b="true" sz="1800">
                  <a:solidFill>
                    <a:srgbClr val="000000"/>
                  </a:solidFill>
                  <a:latin typeface="Arimo Bold"/>
                  <a:ea typeface="Arimo Bold"/>
                  <a:cs typeface="Arimo Bold"/>
                  <a:sym typeface="Arimo Bold"/>
                </a:rPr>
                <a:t>Refine Your USP: Based on your features, benefits and unique aspects draft a statement that captures your USP.</a:t>
              </a:r>
            </a:p>
            <a:p>
              <a:pPr algn="l">
                <a:lnSpc>
                  <a:spcPts val="3359"/>
                </a:lnSpc>
              </a:pPr>
            </a:p>
            <a:p>
              <a:pPr algn="l">
                <a:lnSpc>
                  <a:spcPts val="2160"/>
                </a:lnSpc>
              </a:pPr>
              <a:r>
                <a:rPr lang="en-US" b="true" sz="1800">
                  <a:solidFill>
                    <a:srgbClr val="000000"/>
                  </a:solidFill>
                  <a:latin typeface="Arimo Bold"/>
                  <a:ea typeface="Arimo Bold"/>
                  <a:cs typeface="Arimo Bold"/>
                  <a:sym typeface="Arimo Bold"/>
                </a:rPr>
                <a:t>[Your Product/Service] </a:t>
              </a:r>
              <a:r>
                <a:rPr lang="en-US" sz="1800">
                  <a:solidFill>
                    <a:srgbClr val="000000"/>
                  </a:solidFill>
                  <a:latin typeface="Arimo"/>
                  <a:ea typeface="Arimo"/>
                  <a:cs typeface="Arimo"/>
                  <a:sym typeface="Arimo"/>
                </a:rPr>
                <a:t>helps</a:t>
              </a:r>
              <a:r>
                <a:rPr lang="en-US" b="true" sz="1800">
                  <a:solidFill>
                    <a:srgbClr val="000000"/>
                  </a:solidFill>
                  <a:latin typeface="Arimo Bold"/>
                  <a:ea typeface="Arimo Bold"/>
                  <a:cs typeface="Arimo Bold"/>
                  <a:sym typeface="Arimo Bold"/>
                </a:rPr>
                <a:t> [Target Audience] </a:t>
              </a:r>
              <a:r>
                <a:rPr lang="en-US" sz="1800">
                  <a:solidFill>
                    <a:srgbClr val="000000"/>
                  </a:solidFill>
                  <a:latin typeface="Arimo"/>
                  <a:ea typeface="Arimo"/>
                  <a:cs typeface="Arimo"/>
                  <a:sym typeface="Arimo"/>
                </a:rPr>
                <a:t>by providing</a:t>
              </a:r>
              <a:r>
                <a:rPr lang="en-US" b="true" sz="1800">
                  <a:solidFill>
                    <a:srgbClr val="000000"/>
                  </a:solidFill>
                  <a:latin typeface="Arimo Bold"/>
                  <a:ea typeface="Arimo Bold"/>
                  <a:cs typeface="Arimo Bold"/>
                  <a:sym typeface="Arimo Bold"/>
                </a:rPr>
                <a:t> [Unique Benefit or Solution] </a:t>
              </a:r>
              <a:r>
                <a:rPr lang="en-US" sz="1800">
                  <a:solidFill>
                    <a:srgbClr val="000000"/>
                  </a:solidFill>
                  <a:latin typeface="Arimo"/>
                  <a:ea typeface="Arimo"/>
                  <a:cs typeface="Arimo"/>
                  <a:sym typeface="Arimo"/>
                </a:rPr>
                <a:t>that</a:t>
              </a:r>
              <a:r>
                <a:rPr lang="en-US" b="true" sz="1800">
                  <a:solidFill>
                    <a:srgbClr val="000000"/>
                  </a:solidFill>
                  <a:latin typeface="Arimo Bold"/>
                  <a:ea typeface="Arimo Bold"/>
                  <a:cs typeface="Arimo Bold"/>
                  <a:sym typeface="Arimo Bold"/>
                </a:rPr>
                <a:t> [Why It Matters].</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sp>
        <p:nvSpPr>
          <p:cNvPr name="AutoShape 7" id="7"/>
          <p:cNvSpPr/>
          <p:nvPr/>
        </p:nvSpPr>
        <p:spPr>
          <a:xfrm rot="5323242">
            <a:off x="8723343" y="8810248"/>
            <a:ext cx="853263" cy="0"/>
          </a:xfrm>
          <a:prstGeom prst="line">
            <a:avLst/>
          </a:prstGeom>
          <a:ln cap="rnd" w="9525">
            <a:solidFill>
              <a:srgbClr val="FFFFFF"/>
            </a:solidFill>
            <a:prstDash val="solid"/>
            <a:headEnd type="none" len="sm" w="sm"/>
            <a:tailEnd type="triangle" len="med" w="lg"/>
          </a:ln>
        </p:spPr>
      </p:sp>
      <p:grpSp>
        <p:nvGrpSpPr>
          <p:cNvPr name="Group 8" id="8"/>
          <p:cNvGrpSpPr/>
          <p:nvPr/>
        </p:nvGrpSpPr>
        <p:grpSpPr>
          <a:xfrm rot="0">
            <a:off x="8704867" y="8670293"/>
            <a:ext cx="878250" cy="877650"/>
            <a:chOff x="0" y="0"/>
            <a:chExt cx="1171000" cy="1170200"/>
          </a:xfrm>
        </p:grpSpPr>
        <p:sp>
          <p:nvSpPr>
            <p:cNvPr name="Freeform 9" id="9"/>
            <p:cNvSpPr/>
            <p:nvPr/>
          </p:nvSpPr>
          <p:spPr>
            <a:xfrm flipH="false" flipV="false" rot="0">
              <a:off x="0" y="0"/>
              <a:ext cx="1170940" cy="1170178"/>
            </a:xfrm>
            <a:custGeom>
              <a:avLst/>
              <a:gdLst/>
              <a:ahLst/>
              <a:cxnLst/>
              <a:rect r="r" b="b" t="t" l="l"/>
              <a:pathLst>
                <a:path h="1170178" w="1170940">
                  <a:moveTo>
                    <a:pt x="0" y="585089"/>
                  </a:moveTo>
                  <a:cubicBezTo>
                    <a:pt x="0" y="262001"/>
                    <a:pt x="262128" y="0"/>
                    <a:pt x="585470" y="0"/>
                  </a:cubicBezTo>
                  <a:lnTo>
                    <a:pt x="585470" y="12700"/>
                  </a:lnTo>
                  <a:lnTo>
                    <a:pt x="585470" y="0"/>
                  </a:lnTo>
                  <a:cubicBezTo>
                    <a:pt x="908812" y="0"/>
                    <a:pt x="1170940" y="262001"/>
                    <a:pt x="1170940" y="585089"/>
                  </a:cubicBezTo>
                  <a:lnTo>
                    <a:pt x="1158240" y="585089"/>
                  </a:lnTo>
                  <a:lnTo>
                    <a:pt x="1170940" y="585089"/>
                  </a:lnTo>
                  <a:cubicBezTo>
                    <a:pt x="1170940" y="908177"/>
                    <a:pt x="908812" y="1170178"/>
                    <a:pt x="585470" y="1170178"/>
                  </a:cubicBezTo>
                  <a:lnTo>
                    <a:pt x="585470" y="1157478"/>
                  </a:lnTo>
                  <a:lnTo>
                    <a:pt x="585470" y="1170178"/>
                  </a:lnTo>
                  <a:cubicBezTo>
                    <a:pt x="262128" y="1170178"/>
                    <a:pt x="0" y="908304"/>
                    <a:pt x="0" y="585089"/>
                  </a:cubicBezTo>
                  <a:lnTo>
                    <a:pt x="12700" y="585089"/>
                  </a:lnTo>
                  <a:lnTo>
                    <a:pt x="25400" y="585089"/>
                  </a:lnTo>
                  <a:lnTo>
                    <a:pt x="12700" y="585089"/>
                  </a:lnTo>
                  <a:lnTo>
                    <a:pt x="0" y="585089"/>
                  </a:lnTo>
                  <a:moveTo>
                    <a:pt x="25400" y="585089"/>
                  </a:moveTo>
                  <a:cubicBezTo>
                    <a:pt x="25400" y="592074"/>
                    <a:pt x="19685" y="597789"/>
                    <a:pt x="12700" y="597789"/>
                  </a:cubicBezTo>
                  <a:cubicBezTo>
                    <a:pt x="5715" y="597789"/>
                    <a:pt x="0" y="592074"/>
                    <a:pt x="0" y="585089"/>
                  </a:cubicBezTo>
                  <a:cubicBezTo>
                    <a:pt x="0" y="578104"/>
                    <a:pt x="5715" y="572389"/>
                    <a:pt x="12700" y="572389"/>
                  </a:cubicBezTo>
                  <a:cubicBezTo>
                    <a:pt x="19685" y="572389"/>
                    <a:pt x="25400" y="578104"/>
                    <a:pt x="25400" y="585089"/>
                  </a:cubicBezTo>
                  <a:cubicBezTo>
                    <a:pt x="25400" y="894207"/>
                    <a:pt x="276098" y="1144778"/>
                    <a:pt x="585470" y="1144778"/>
                  </a:cubicBezTo>
                  <a:cubicBezTo>
                    <a:pt x="894842" y="1144778"/>
                    <a:pt x="1145540" y="894207"/>
                    <a:pt x="1145540" y="585089"/>
                  </a:cubicBezTo>
                  <a:cubicBezTo>
                    <a:pt x="1145540" y="275971"/>
                    <a:pt x="894842" y="25400"/>
                    <a:pt x="585470" y="25400"/>
                  </a:cubicBezTo>
                  <a:lnTo>
                    <a:pt x="585470" y="12700"/>
                  </a:lnTo>
                  <a:lnTo>
                    <a:pt x="585470" y="25400"/>
                  </a:lnTo>
                  <a:cubicBezTo>
                    <a:pt x="276098" y="25400"/>
                    <a:pt x="25400" y="275971"/>
                    <a:pt x="25400" y="585089"/>
                  </a:cubicBezTo>
                  <a:close/>
                </a:path>
              </a:pathLst>
            </a:custGeom>
            <a:solidFill>
              <a:srgbClr val="FFFFFF"/>
            </a:solidFill>
          </p:spPr>
        </p:sp>
      </p:grpSp>
      <p:grpSp>
        <p:nvGrpSpPr>
          <p:cNvPr name="Group 10" id="10"/>
          <p:cNvGrpSpPr/>
          <p:nvPr/>
        </p:nvGrpSpPr>
        <p:grpSpPr>
          <a:xfrm rot="0">
            <a:off x="4458900" y="4050894"/>
            <a:ext cx="9370200" cy="2185200"/>
            <a:chOff x="0" y="0"/>
            <a:chExt cx="12493600" cy="2913600"/>
          </a:xfrm>
        </p:grpSpPr>
        <p:sp>
          <p:nvSpPr>
            <p:cNvPr name="Freeform 11" id="11"/>
            <p:cNvSpPr/>
            <p:nvPr/>
          </p:nvSpPr>
          <p:spPr>
            <a:xfrm flipH="false" flipV="false" rot="0">
              <a:off x="0" y="0"/>
              <a:ext cx="12493600" cy="2913600"/>
            </a:xfrm>
            <a:custGeom>
              <a:avLst/>
              <a:gdLst/>
              <a:ahLst/>
              <a:cxnLst/>
              <a:rect r="r" b="b" t="t" l="l"/>
              <a:pathLst>
                <a:path h="2913600" w="12493600">
                  <a:moveTo>
                    <a:pt x="0" y="0"/>
                  </a:moveTo>
                  <a:lnTo>
                    <a:pt x="12493600" y="0"/>
                  </a:lnTo>
                  <a:lnTo>
                    <a:pt x="12493600" y="2913600"/>
                  </a:lnTo>
                  <a:lnTo>
                    <a:pt x="0" y="2913600"/>
                  </a:lnTo>
                  <a:close/>
                </a:path>
              </a:pathLst>
            </a:custGeom>
            <a:solidFill>
              <a:srgbClr val="000000">
                <a:alpha val="0"/>
              </a:srgbClr>
            </a:solidFill>
          </p:spPr>
        </p:sp>
        <p:sp>
          <p:nvSpPr>
            <p:cNvPr name="TextBox 12" id="12"/>
            <p:cNvSpPr txBox="true"/>
            <p:nvPr/>
          </p:nvSpPr>
          <p:spPr>
            <a:xfrm>
              <a:off x="0" y="-28575"/>
              <a:ext cx="12493600" cy="2942175"/>
            </a:xfrm>
            <a:prstGeom prst="rect">
              <a:avLst/>
            </a:prstGeom>
          </p:spPr>
          <p:txBody>
            <a:bodyPr anchor="t" rtlCol="false" tIns="0" lIns="0" bIns="0" rIns="0"/>
            <a:lstStyle/>
            <a:p>
              <a:pPr algn="ctr">
                <a:lnSpc>
                  <a:spcPts val="7200"/>
                </a:lnSpc>
              </a:pPr>
              <a:r>
                <a:rPr lang="en-US" b="true" sz="6000">
                  <a:solidFill>
                    <a:srgbClr val="FFFFFF"/>
                  </a:solidFill>
                  <a:latin typeface="Arimo Bold"/>
                  <a:ea typeface="Arimo Bold"/>
                  <a:cs typeface="Arimo Bold"/>
                  <a:sym typeface="Arimo Bold"/>
                </a:rPr>
                <a:t>Positioning Statement</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Positioning Statement </a:t>
              </a:r>
            </a:p>
          </p:txBody>
        </p:sp>
      </p:grpSp>
      <p:grpSp>
        <p:nvGrpSpPr>
          <p:cNvPr name="Group 11" id="11"/>
          <p:cNvGrpSpPr/>
          <p:nvPr/>
        </p:nvGrpSpPr>
        <p:grpSpPr>
          <a:xfrm rot="0">
            <a:off x="742050" y="2294000"/>
            <a:ext cx="14862000" cy="2678400"/>
            <a:chOff x="0" y="0"/>
            <a:chExt cx="19816000" cy="3571200"/>
          </a:xfrm>
        </p:grpSpPr>
        <p:sp>
          <p:nvSpPr>
            <p:cNvPr name="Freeform 12" id="12"/>
            <p:cNvSpPr/>
            <p:nvPr/>
          </p:nvSpPr>
          <p:spPr>
            <a:xfrm flipH="false" flipV="false" rot="0">
              <a:off x="0" y="0"/>
              <a:ext cx="19816000" cy="3571200"/>
            </a:xfrm>
            <a:custGeom>
              <a:avLst/>
              <a:gdLst/>
              <a:ahLst/>
              <a:cxnLst/>
              <a:rect r="r" b="b" t="t" l="l"/>
              <a:pathLst>
                <a:path h="3571200" w="19816000">
                  <a:moveTo>
                    <a:pt x="0" y="0"/>
                  </a:moveTo>
                  <a:lnTo>
                    <a:pt x="19816000" y="0"/>
                  </a:lnTo>
                  <a:lnTo>
                    <a:pt x="19816000" y="3571200"/>
                  </a:lnTo>
                  <a:lnTo>
                    <a:pt x="0" y="3571200"/>
                  </a:lnTo>
                  <a:close/>
                </a:path>
              </a:pathLst>
            </a:custGeom>
            <a:solidFill>
              <a:srgbClr val="000000">
                <a:alpha val="0"/>
              </a:srgbClr>
            </a:solidFill>
          </p:spPr>
        </p:sp>
        <p:sp>
          <p:nvSpPr>
            <p:cNvPr name="TextBox 13" id="13"/>
            <p:cNvSpPr txBox="true"/>
            <p:nvPr/>
          </p:nvSpPr>
          <p:spPr>
            <a:xfrm>
              <a:off x="0" y="-19050"/>
              <a:ext cx="19816000" cy="3590250"/>
            </a:xfrm>
            <a:prstGeom prst="rect">
              <a:avLst/>
            </a:prstGeom>
          </p:spPr>
          <p:txBody>
            <a:bodyPr anchor="t" rtlCol="false" tIns="0" lIns="0" bIns="0" rIns="0"/>
            <a:lstStyle/>
            <a:p>
              <a:pPr algn="l">
                <a:lnSpc>
                  <a:spcPts val="2160"/>
                </a:lnSpc>
              </a:pPr>
              <a:r>
                <a:rPr lang="en-US" b="true" sz="1800">
                  <a:solidFill>
                    <a:srgbClr val="000000"/>
                  </a:solidFill>
                  <a:latin typeface="Arimo Bold"/>
                  <a:ea typeface="Arimo Bold"/>
                  <a:cs typeface="Arimo Bold"/>
                  <a:sym typeface="Arimo Bold"/>
                </a:rPr>
                <a:t>Start by identifying your target audience, the market need, how your product or service fulfills this need, and what distinguishes it from competitors. The statement should be concise, specific, and reflect your brand's essence.</a:t>
              </a:r>
            </a:p>
            <a:p>
              <a:pPr algn="l">
                <a:lnSpc>
                  <a:spcPts val="4479"/>
                </a:lnSpc>
              </a:pPr>
            </a:p>
            <a:p>
              <a:pPr algn="l">
                <a:lnSpc>
                  <a:spcPts val="2879"/>
                </a:lnSpc>
              </a:pPr>
              <a:r>
                <a:rPr lang="en-US" sz="1800">
                  <a:solidFill>
                    <a:srgbClr val="000000"/>
                  </a:solidFill>
                  <a:latin typeface="Arimo"/>
                  <a:ea typeface="Arimo"/>
                  <a:cs typeface="Arimo"/>
                  <a:sym typeface="Arimo"/>
                </a:rPr>
                <a:t>"For [target audience], [Your Business Name] is the [category] that delivers [unique benefit/USP] because [reason why]. Unlike [primary competitor], [Your Business Name] offers [key differentiator]."</a:t>
              </a:r>
            </a:p>
            <a:p>
              <a:pPr algn="l">
                <a:lnSpc>
                  <a:spcPts val="4479"/>
                </a:lnSpc>
              </a:pPr>
            </a:p>
            <a:p>
              <a:pPr algn="l">
                <a:lnSpc>
                  <a:spcPts val="4479"/>
                </a:lnSpc>
              </a:pP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sp>
        <p:nvSpPr>
          <p:cNvPr name="AutoShape 7" id="7"/>
          <p:cNvSpPr/>
          <p:nvPr/>
        </p:nvSpPr>
        <p:spPr>
          <a:xfrm rot="5323242">
            <a:off x="8723343" y="8810248"/>
            <a:ext cx="853263" cy="0"/>
          </a:xfrm>
          <a:prstGeom prst="line">
            <a:avLst/>
          </a:prstGeom>
          <a:ln cap="rnd" w="9525">
            <a:solidFill>
              <a:srgbClr val="FFFFFF"/>
            </a:solidFill>
            <a:prstDash val="solid"/>
            <a:headEnd type="none" len="sm" w="sm"/>
            <a:tailEnd type="triangle" len="med" w="lg"/>
          </a:ln>
        </p:spPr>
      </p:sp>
      <p:grpSp>
        <p:nvGrpSpPr>
          <p:cNvPr name="Group 8" id="8"/>
          <p:cNvGrpSpPr/>
          <p:nvPr/>
        </p:nvGrpSpPr>
        <p:grpSpPr>
          <a:xfrm rot="0">
            <a:off x="8704867" y="8670293"/>
            <a:ext cx="878250" cy="877650"/>
            <a:chOff x="0" y="0"/>
            <a:chExt cx="1171000" cy="1170200"/>
          </a:xfrm>
        </p:grpSpPr>
        <p:sp>
          <p:nvSpPr>
            <p:cNvPr name="Freeform 9" id="9"/>
            <p:cNvSpPr/>
            <p:nvPr/>
          </p:nvSpPr>
          <p:spPr>
            <a:xfrm flipH="false" flipV="false" rot="0">
              <a:off x="0" y="0"/>
              <a:ext cx="1170940" cy="1170178"/>
            </a:xfrm>
            <a:custGeom>
              <a:avLst/>
              <a:gdLst/>
              <a:ahLst/>
              <a:cxnLst/>
              <a:rect r="r" b="b" t="t" l="l"/>
              <a:pathLst>
                <a:path h="1170178" w="1170940">
                  <a:moveTo>
                    <a:pt x="0" y="585089"/>
                  </a:moveTo>
                  <a:cubicBezTo>
                    <a:pt x="0" y="262001"/>
                    <a:pt x="262128" y="0"/>
                    <a:pt x="585470" y="0"/>
                  </a:cubicBezTo>
                  <a:lnTo>
                    <a:pt x="585470" y="12700"/>
                  </a:lnTo>
                  <a:lnTo>
                    <a:pt x="585470" y="0"/>
                  </a:lnTo>
                  <a:cubicBezTo>
                    <a:pt x="908812" y="0"/>
                    <a:pt x="1170940" y="262001"/>
                    <a:pt x="1170940" y="585089"/>
                  </a:cubicBezTo>
                  <a:lnTo>
                    <a:pt x="1158240" y="585089"/>
                  </a:lnTo>
                  <a:lnTo>
                    <a:pt x="1170940" y="585089"/>
                  </a:lnTo>
                  <a:cubicBezTo>
                    <a:pt x="1170940" y="908177"/>
                    <a:pt x="908812" y="1170178"/>
                    <a:pt x="585470" y="1170178"/>
                  </a:cubicBezTo>
                  <a:lnTo>
                    <a:pt x="585470" y="1157478"/>
                  </a:lnTo>
                  <a:lnTo>
                    <a:pt x="585470" y="1170178"/>
                  </a:lnTo>
                  <a:cubicBezTo>
                    <a:pt x="262128" y="1170178"/>
                    <a:pt x="0" y="908304"/>
                    <a:pt x="0" y="585089"/>
                  </a:cubicBezTo>
                  <a:lnTo>
                    <a:pt x="12700" y="585089"/>
                  </a:lnTo>
                  <a:lnTo>
                    <a:pt x="25400" y="585089"/>
                  </a:lnTo>
                  <a:lnTo>
                    <a:pt x="12700" y="585089"/>
                  </a:lnTo>
                  <a:lnTo>
                    <a:pt x="0" y="585089"/>
                  </a:lnTo>
                  <a:moveTo>
                    <a:pt x="25400" y="585089"/>
                  </a:moveTo>
                  <a:cubicBezTo>
                    <a:pt x="25400" y="592074"/>
                    <a:pt x="19685" y="597789"/>
                    <a:pt x="12700" y="597789"/>
                  </a:cubicBezTo>
                  <a:cubicBezTo>
                    <a:pt x="5715" y="597789"/>
                    <a:pt x="0" y="592074"/>
                    <a:pt x="0" y="585089"/>
                  </a:cubicBezTo>
                  <a:cubicBezTo>
                    <a:pt x="0" y="578104"/>
                    <a:pt x="5715" y="572389"/>
                    <a:pt x="12700" y="572389"/>
                  </a:cubicBezTo>
                  <a:cubicBezTo>
                    <a:pt x="19685" y="572389"/>
                    <a:pt x="25400" y="578104"/>
                    <a:pt x="25400" y="585089"/>
                  </a:cubicBezTo>
                  <a:cubicBezTo>
                    <a:pt x="25400" y="894207"/>
                    <a:pt x="276098" y="1144778"/>
                    <a:pt x="585470" y="1144778"/>
                  </a:cubicBezTo>
                  <a:cubicBezTo>
                    <a:pt x="894842" y="1144778"/>
                    <a:pt x="1145540" y="894207"/>
                    <a:pt x="1145540" y="585089"/>
                  </a:cubicBezTo>
                  <a:cubicBezTo>
                    <a:pt x="1145540" y="275971"/>
                    <a:pt x="894842" y="25400"/>
                    <a:pt x="585470" y="25400"/>
                  </a:cubicBezTo>
                  <a:lnTo>
                    <a:pt x="585470" y="12700"/>
                  </a:lnTo>
                  <a:lnTo>
                    <a:pt x="585470" y="25400"/>
                  </a:lnTo>
                  <a:cubicBezTo>
                    <a:pt x="276098" y="25400"/>
                    <a:pt x="25400" y="275971"/>
                    <a:pt x="25400" y="585089"/>
                  </a:cubicBezTo>
                  <a:close/>
                </a:path>
              </a:pathLst>
            </a:custGeom>
            <a:solidFill>
              <a:srgbClr val="FFFFFF"/>
            </a:solidFill>
          </p:spPr>
        </p:sp>
      </p:grpSp>
      <p:grpSp>
        <p:nvGrpSpPr>
          <p:cNvPr name="Group 10" id="10"/>
          <p:cNvGrpSpPr/>
          <p:nvPr/>
        </p:nvGrpSpPr>
        <p:grpSpPr>
          <a:xfrm rot="0">
            <a:off x="4458900" y="4050894"/>
            <a:ext cx="9370200" cy="2185200"/>
            <a:chOff x="0" y="0"/>
            <a:chExt cx="12493600" cy="2913600"/>
          </a:xfrm>
        </p:grpSpPr>
        <p:sp>
          <p:nvSpPr>
            <p:cNvPr name="Freeform 11" id="11"/>
            <p:cNvSpPr/>
            <p:nvPr/>
          </p:nvSpPr>
          <p:spPr>
            <a:xfrm flipH="false" flipV="false" rot="0">
              <a:off x="0" y="0"/>
              <a:ext cx="12493600" cy="2913600"/>
            </a:xfrm>
            <a:custGeom>
              <a:avLst/>
              <a:gdLst/>
              <a:ahLst/>
              <a:cxnLst/>
              <a:rect r="r" b="b" t="t" l="l"/>
              <a:pathLst>
                <a:path h="2913600" w="12493600">
                  <a:moveTo>
                    <a:pt x="0" y="0"/>
                  </a:moveTo>
                  <a:lnTo>
                    <a:pt x="12493600" y="0"/>
                  </a:lnTo>
                  <a:lnTo>
                    <a:pt x="12493600" y="2913600"/>
                  </a:lnTo>
                  <a:lnTo>
                    <a:pt x="0" y="2913600"/>
                  </a:lnTo>
                  <a:close/>
                </a:path>
              </a:pathLst>
            </a:custGeom>
            <a:solidFill>
              <a:srgbClr val="000000">
                <a:alpha val="0"/>
              </a:srgbClr>
            </a:solidFill>
          </p:spPr>
        </p:sp>
        <p:sp>
          <p:nvSpPr>
            <p:cNvPr name="TextBox 12" id="12"/>
            <p:cNvSpPr txBox="true"/>
            <p:nvPr/>
          </p:nvSpPr>
          <p:spPr>
            <a:xfrm>
              <a:off x="0" y="-28575"/>
              <a:ext cx="12493600" cy="2942175"/>
            </a:xfrm>
            <a:prstGeom prst="rect">
              <a:avLst/>
            </a:prstGeom>
          </p:spPr>
          <p:txBody>
            <a:bodyPr anchor="t" rtlCol="false" tIns="0" lIns="0" bIns="0" rIns="0"/>
            <a:lstStyle/>
            <a:p>
              <a:pPr algn="ctr">
                <a:lnSpc>
                  <a:spcPts val="7200"/>
                </a:lnSpc>
              </a:pPr>
              <a:r>
                <a:rPr lang="en-US" b="true" sz="6000">
                  <a:solidFill>
                    <a:srgbClr val="FFFFFF"/>
                  </a:solidFill>
                  <a:latin typeface="Arimo Bold"/>
                  <a:ea typeface="Arimo Bold"/>
                  <a:cs typeface="Arimo Bold"/>
                  <a:sym typeface="Arimo Bold"/>
                </a:rPr>
                <a:t>Goals &amp; Objectives</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097000"/>
            <a:ext cx="14911200" cy="1723800"/>
            <a:chOff x="0" y="0"/>
            <a:chExt cx="19881600" cy="2298400"/>
          </a:xfrm>
        </p:grpSpPr>
        <p:sp>
          <p:nvSpPr>
            <p:cNvPr name="Freeform 9" id="9"/>
            <p:cNvSpPr/>
            <p:nvPr/>
          </p:nvSpPr>
          <p:spPr>
            <a:xfrm flipH="false" flipV="false" rot="0">
              <a:off x="0" y="0"/>
              <a:ext cx="19881600" cy="2298400"/>
            </a:xfrm>
            <a:custGeom>
              <a:avLst/>
              <a:gdLst/>
              <a:ahLst/>
              <a:cxnLst/>
              <a:rect r="r" b="b" t="t" l="l"/>
              <a:pathLst>
                <a:path h="2298400" w="19881600">
                  <a:moveTo>
                    <a:pt x="0" y="0"/>
                  </a:moveTo>
                  <a:lnTo>
                    <a:pt x="19881600" y="0"/>
                  </a:lnTo>
                  <a:lnTo>
                    <a:pt x="19881600" y="2298400"/>
                  </a:lnTo>
                  <a:lnTo>
                    <a:pt x="0" y="2298400"/>
                  </a:lnTo>
                  <a:close/>
                </a:path>
              </a:pathLst>
            </a:custGeom>
            <a:solidFill>
              <a:srgbClr val="000000">
                <a:alpha val="0"/>
              </a:srgbClr>
            </a:solidFill>
          </p:spPr>
        </p:sp>
        <p:sp>
          <p:nvSpPr>
            <p:cNvPr name="TextBox 10" id="10"/>
            <p:cNvSpPr txBox="true"/>
            <p:nvPr/>
          </p:nvSpPr>
          <p:spPr>
            <a:xfrm>
              <a:off x="0" y="-190500"/>
              <a:ext cx="19881600" cy="2488900"/>
            </a:xfrm>
            <a:prstGeom prst="rect">
              <a:avLst/>
            </a:prstGeom>
          </p:spPr>
          <p:txBody>
            <a:bodyPr anchor="t" rtlCol="false" tIns="0" lIns="0" bIns="0" rIns="0"/>
            <a:lstStyle/>
            <a:p>
              <a:pPr algn="l">
                <a:lnSpc>
                  <a:spcPts val="5400"/>
                </a:lnSpc>
              </a:pPr>
              <a:r>
                <a:rPr lang="en-US" b="true" sz="3000">
                  <a:solidFill>
                    <a:srgbClr val="7900F2"/>
                  </a:solidFill>
                  <a:latin typeface="Arimo Bold"/>
                  <a:ea typeface="Arimo Bold"/>
                  <a:cs typeface="Arimo Bold"/>
                  <a:sym typeface="Arimo Bold"/>
                </a:rPr>
                <a:t>Setting SMART Goals Example </a:t>
              </a:r>
            </a:p>
            <a:p>
              <a:pPr algn="l">
                <a:lnSpc>
                  <a:spcPts val="2760"/>
                </a:lnSpc>
              </a:pPr>
              <a:r>
                <a:rPr lang="en-US" b="true" sz="2000">
                  <a:solidFill>
                    <a:srgbClr val="EB4C87"/>
                  </a:solidFill>
                  <a:latin typeface="Arimo Bold"/>
                  <a:ea typeface="Arimo Bold"/>
                  <a:cs typeface="Arimo Bold"/>
                  <a:sym typeface="Arimo Bold"/>
                </a:rPr>
                <a:t>SMART goals are specific, measurable, achievable, relevant, and time-bound objectives that guide successful planning and achievement.</a:t>
              </a:r>
            </a:p>
          </p:txBody>
        </p:sp>
      </p:grpSp>
      <p:grpSp>
        <p:nvGrpSpPr>
          <p:cNvPr name="Group 11" id="11"/>
          <p:cNvGrpSpPr/>
          <p:nvPr/>
        </p:nvGrpSpPr>
        <p:grpSpPr>
          <a:xfrm rot="0">
            <a:off x="757650" y="2741350"/>
            <a:ext cx="16649400" cy="6774600"/>
            <a:chOff x="0" y="0"/>
            <a:chExt cx="22199200" cy="9032800"/>
          </a:xfrm>
        </p:grpSpPr>
        <p:sp>
          <p:nvSpPr>
            <p:cNvPr name="Freeform 12" id="12"/>
            <p:cNvSpPr/>
            <p:nvPr/>
          </p:nvSpPr>
          <p:spPr>
            <a:xfrm flipH="false" flipV="false" rot="0">
              <a:off x="0" y="0"/>
              <a:ext cx="22199200" cy="9032800"/>
            </a:xfrm>
            <a:custGeom>
              <a:avLst/>
              <a:gdLst/>
              <a:ahLst/>
              <a:cxnLst/>
              <a:rect r="r" b="b" t="t" l="l"/>
              <a:pathLst>
                <a:path h="9032800" w="22199200">
                  <a:moveTo>
                    <a:pt x="0" y="0"/>
                  </a:moveTo>
                  <a:lnTo>
                    <a:pt x="22199200" y="0"/>
                  </a:lnTo>
                  <a:lnTo>
                    <a:pt x="22199200" y="9032800"/>
                  </a:lnTo>
                  <a:lnTo>
                    <a:pt x="0" y="9032800"/>
                  </a:lnTo>
                  <a:close/>
                </a:path>
              </a:pathLst>
            </a:custGeom>
            <a:solidFill>
              <a:srgbClr val="000000">
                <a:alpha val="0"/>
              </a:srgbClr>
            </a:solidFill>
          </p:spPr>
        </p:sp>
        <p:sp>
          <p:nvSpPr>
            <p:cNvPr name="TextBox 13" id="13"/>
            <p:cNvSpPr txBox="true"/>
            <p:nvPr/>
          </p:nvSpPr>
          <p:spPr>
            <a:xfrm>
              <a:off x="0" y="-47625"/>
              <a:ext cx="22199200" cy="9080425"/>
            </a:xfrm>
            <a:prstGeom prst="rect">
              <a:avLst/>
            </a:prstGeom>
          </p:spPr>
          <p:txBody>
            <a:bodyPr anchor="t" rtlCol="false" tIns="0" lIns="0" bIns="0" rIns="0"/>
            <a:lstStyle/>
            <a:p>
              <a:pPr algn="l">
                <a:lnSpc>
                  <a:spcPts val="2483"/>
                </a:lnSpc>
              </a:pPr>
              <a:r>
                <a:rPr lang="en-US" b="true" sz="1800">
                  <a:solidFill>
                    <a:srgbClr val="000000"/>
                  </a:solidFill>
                  <a:latin typeface="Arimo Bold"/>
                  <a:ea typeface="Arimo Bold"/>
                  <a:cs typeface="Arimo Bold"/>
                  <a:sym typeface="Arimo Bold"/>
                </a:rPr>
                <a:t>GOAL: Increase Website Traffic</a:t>
              </a:r>
            </a:p>
            <a:p>
              <a:pPr algn="l">
                <a:lnSpc>
                  <a:spcPts val="2483"/>
                </a:lnSpc>
              </a:pPr>
              <a:r>
                <a:rPr lang="en-US" b="true" sz="1800">
                  <a:solidFill>
                    <a:srgbClr val="000000"/>
                  </a:solidFill>
                  <a:latin typeface="Arimo Bold"/>
                  <a:ea typeface="Arimo Bold"/>
                  <a:cs typeface="Arimo Bold"/>
                  <a:sym typeface="Arimo Bold"/>
                </a:rPr>
                <a:t>Specific: </a:t>
              </a:r>
              <a:r>
                <a:rPr lang="en-US" sz="1800">
                  <a:solidFill>
                    <a:srgbClr val="000000"/>
                  </a:solidFill>
                  <a:latin typeface="Arimo"/>
                  <a:ea typeface="Arimo"/>
                  <a:cs typeface="Arimo"/>
                  <a:sym typeface="Arimo"/>
                </a:rPr>
                <a:t>What exactly do you want to achieve?</a:t>
              </a:r>
            </a:p>
            <a:p>
              <a:pPr algn="l">
                <a:lnSpc>
                  <a:spcPts val="2483"/>
                </a:lnSpc>
              </a:pPr>
              <a:r>
                <a:rPr lang="en-US" b="true" sz="1800">
                  <a:solidFill>
                    <a:srgbClr val="000000"/>
                  </a:solidFill>
                  <a:latin typeface="Arimo Bold"/>
                  <a:ea typeface="Arimo Bold"/>
                  <a:cs typeface="Arimo Bold"/>
                  <a:sym typeface="Arimo Bold"/>
                </a:rPr>
                <a:t>Example: </a:t>
              </a:r>
              <a:r>
                <a:rPr lang="en-US" sz="1800">
                  <a:solidFill>
                    <a:srgbClr val="000000"/>
                  </a:solidFill>
                  <a:latin typeface="Arimo"/>
                  <a:ea typeface="Arimo"/>
                  <a:cs typeface="Arimo"/>
                  <a:sym typeface="Arimo"/>
                </a:rPr>
                <a:t>Increase website traffic focusing on electrical services, home building, and solar installations.</a:t>
              </a:r>
            </a:p>
            <a:p>
              <a:pPr algn="l">
                <a:lnSpc>
                  <a:spcPts val="3863"/>
                </a:lnSpc>
              </a:pPr>
            </a:p>
            <a:p>
              <a:pPr algn="l">
                <a:lnSpc>
                  <a:spcPts val="2483"/>
                </a:lnSpc>
              </a:pPr>
              <a:r>
                <a:rPr lang="en-US" b="true" sz="1800">
                  <a:solidFill>
                    <a:srgbClr val="000000"/>
                  </a:solidFill>
                  <a:latin typeface="Arimo Bold"/>
                  <a:ea typeface="Arimo Bold"/>
                  <a:cs typeface="Arimo Bold"/>
                  <a:sym typeface="Arimo Bold"/>
                </a:rPr>
                <a:t>Measurable: </a:t>
              </a:r>
              <a:r>
                <a:rPr lang="en-US" sz="1800">
                  <a:solidFill>
                    <a:srgbClr val="000000"/>
                  </a:solidFill>
                  <a:latin typeface="Arimo"/>
                  <a:ea typeface="Arimo"/>
                  <a:cs typeface="Arimo"/>
                  <a:sym typeface="Arimo"/>
                </a:rPr>
                <a:t>How will you measure success?</a:t>
              </a:r>
            </a:p>
            <a:p>
              <a:pPr algn="l">
                <a:lnSpc>
                  <a:spcPts val="2483"/>
                </a:lnSpc>
              </a:pPr>
              <a:r>
                <a:rPr lang="en-US" b="true" sz="1800">
                  <a:solidFill>
                    <a:srgbClr val="000000"/>
                  </a:solidFill>
                  <a:latin typeface="Arimo Bold"/>
                  <a:ea typeface="Arimo Bold"/>
                  <a:cs typeface="Arimo Bold"/>
                  <a:sym typeface="Arimo Bold"/>
                </a:rPr>
                <a:t>Example:</a:t>
              </a:r>
              <a:r>
                <a:rPr lang="en-US" sz="1800">
                  <a:solidFill>
                    <a:srgbClr val="000000"/>
                  </a:solidFill>
                  <a:latin typeface="Arimo"/>
                  <a:ea typeface="Arimo"/>
                  <a:cs typeface="Arimo"/>
                  <a:sym typeface="Arimo"/>
                </a:rPr>
                <a:t> Monitor traffic via Google Analytics, track keyword rankings, and click-through rates (CTRs) from PPC ads..</a:t>
              </a:r>
            </a:p>
            <a:p>
              <a:pPr algn="l">
                <a:lnSpc>
                  <a:spcPts val="3863"/>
                </a:lnSpc>
              </a:pPr>
            </a:p>
            <a:p>
              <a:pPr algn="l">
                <a:lnSpc>
                  <a:spcPts val="2483"/>
                </a:lnSpc>
              </a:pPr>
              <a:r>
                <a:rPr lang="en-US" b="true" sz="1800">
                  <a:solidFill>
                    <a:srgbClr val="000000"/>
                  </a:solidFill>
                  <a:latin typeface="Arimo Bold"/>
                  <a:ea typeface="Arimo Bold"/>
                  <a:cs typeface="Arimo Bold"/>
                  <a:sym typeface="Arimo Bold"/>
                </a:rPr>
                <a:t>Achievable: </a:t>
              </a:r>
              <a:r>
                <a:rPr lang="en-US" sz="1800">
                  <a:solidFill>
                    <a:srgbClr val="000000"/>
                  </a:solidFill>
                  <a:latin typeface="Arimo"/>
                  <a:ea typeface="Arimo"/>
                  <a:cs typeface="Arimo"/>
                  <a:sym typeface="Arimo"/>
                </a:rPr>
                <a:t>Is your goal realistic with the resources you have?</a:t>
              </a:r>
            </a:p>
            <a:p>
              <a:pPr algn="l">
                <a:lnSpc>
                  <a:spcPts val="2483"/>
                </a:lnSpc>
              </a:pPr>
              <a:r>
                <a:rPr lang="en-US" b="true" sz="1800">
                  <a:solidFill>
                    <a:srgbClr val="000000"/>
                  </a:solidFill>
                  <a:latin typeface="Arimo Bold"/>
                  <a:ea typeface="Arimo Bold"/>
                  <a:cs typeface="Arimo Bold"/>
                  <a:sym typeface="Arimo Bold"/>
                </a:rPr>
                <a:t>Example: </a:t>
              </a:r>
              <a:r>
                <a:rPr lang="en-US" sz="1800">
                  <a:solidFill>
                    <a:srgbClr val="000000"/>
                  </a:solidFill>
                  <a:latin typeface="Arimo"/>
                  <a:ea typeface="Arimo"/>
                  <a:cs typeface="Arimo"/>
                  <a:sym typeface="Arimo"/>
                </a:rPr>
                <a:t>Yes, by implementing a targeted SEO strategy and launching PPC campaigns, leveraging existing content and marketing budget.</a:t>
              </a:r>
            </a:p>
            <a:p>
              <a:pPr algn="l">
                <a:lnSpc>
                  <a:spcPts val="3863"/>
                </a:lnSpc>
              </a:pPr>
            </a:p>
            <a:p>
              <a:pPr algn="l">
                <a:lnSpc>
                  <a:spcPts val="2483"/>
                </a:lnSpc>
              </a:pPr>
              <a:r>
                <a:rPr lang="en-US" b="true" sz="1800">
                  <a:solidFill>
                    <a:srgbClr val="000000"/>
                  </a:solidFill>
                  <a:latin typeface="Arimo Bold"/>
                  <a:ea typeface="Arimo Bold"/>
                  <a:cs typeface="Arimo Bold"/>
                  <a:sym typeface="Arimo Bold"/>
                </a:rPr>
                <a:t>Relevant: </a:t>
              </a:r>
              <a:r>
                <a:rPr lang="en-US" sz="1800">
                  <a:solidFill>
                    <a:srgbClr val="000000"/>
                  </a:solidFill>
                  <a:latin typeface="Arimo"/>
                  <a:ea typeface="Arimo"/>
                  <a:cs typeface="Arimo"/>
                  <a:sym typeface="Arimo"/>
                </a:rPr>
                <a:t>Does this goal support your broader business objectives?</a:t>
              </a:r>
            </a:p>
            <a:p>
              <a:pPr algn="l">
                <a:lnSpc>
                  <a:spcPts val="2483"/>
                </a:lnSpc>
              </a:pPr>
              <a:r>
                <a:rPr lang="en-US" b="true" sz="1800">
                  <a:solidFill>
                    <a:srgbClr val="000000"/>
                  </a:solidFill>
                  <a:latin typeface="Arimo Bold"/>
                  <a:ea typeface="Arimo Bold"/>
                  <a:cs typeface="Arimo Bold"/>
                  <a:sym typeface="Arimo Bold"/>
                </a:rPr>
                <a:t>Example: </a:t>
              </a:r>
              <a:r>
                <a:rPr lang="en-US" sz="1800">
                  <a:solidFill>
                    <a:srgbClr val="000000"/>
                  </a:solidFill>
                  <a:latin typeface="Arimo"/>
                  <a:ea typeface="Arimo"/>
                  <a:cs typeface="Arimo"/>
                  <a:sym typeface="Arimo"/>
                </a:rPr>
                <a:t>Yes, increased website traffic can lead to more inquiries and potential customers, contributing to revenue growth.</a:t>
              </a:r>
            </a:p>
            <a:p>
              <a:pPr algn="l">
                <a:lnSpc>
                  <a:spcPts val="3863"/>
                </a:lnSpc>
              </a:pPr>
            </a:p>
            <a:p>
              <a:pPr algn="l">
                <a:lnSpc>
                  <a:spcPts val="2483"/>
                </a:lnSpc>
              </a:pPr>
              <a:r>
                <a:rPr lang="en-US" b="true" sz="1800">
                  <a:solidFill>
                    <a:srgbClr val="000000"/>
                  </a:solidFill>
                  <a:latin typeface="Arimo Bold"/>
                  <a:ea typeface="Arimo Bold"/>
                  <a:cs typeface="Arimo Bold"/>
                  <a:sym typeface="Arimo Bold"/>
                </a:rPr>
                <a:t>Time-bound: </a:t>
              </a:r>
              <a:r>
                <a:rPr lang="en-US" sz="1800">
                  <a:solidFill>
                    <a:srgbClr val="000000"/>
                  </a:solidFill>
                  <a:latin typeface="Arimo"/>
                  <a:ea typeface="Arimo"/>
                  <a:cs typeface="Arimo"/>
                  <a:sym typeface="Arimo"/>
                </a:rPr>
                <a:t>By when do you want to achieve this goal?</a:t>
              </a:r>
            </a:p>
            <a:p>
              <a:pPr algn="l">
                <a:lnSpc>
                  <a:spcPts val="2483"/>
                </a:lnSpc>
              </a:pPr>
              <a:r>
                <a:rPr lang="en-US" b="true" sz="1800">
                  <a:solidFill>
                    <a:srgbClr val="000000"/>
                  </a:solidFill>
                  <a:latin typeface="Arimo Bold"/>
                  <a:ea typeface="Arimo Bold"/>
                  <a:cs typeface="Arimo Bold"/>
                  <a:sym typeface="Arimo Bold"/>
                </a:rPr>
                <a:t>Example: </a:t>
              </a:r>
              <a:r>
                <a:rPr lang="en-US" sz="1800">
                  <a:solidFill>
                    <a:srgbClr val="000000"/>
                  </a:solidFill>
                  <a:latin typeface="Arimo"/>
                  <a:ea typeface="Arimo"/>
                  <a:cs typeface="Arimo"/>
                  <a:sym typeface="Arimo"/>
                </a:rPr>
                <a:t>Within the next 6 months.</a:t>
              </a:r>
            </a:p>
            <a:p>
              <a:pPr algn="l">
                <a:lnSpc>
                  <a:spcPts val="3863"/>
                </a:lnSpc>
              </a:pPr>
            </a:p>
            <a:p>
              <a:pPr algn="l">
                <a:lnSpc>
                  <a:spcPts val="2483"/>
                </a:lnSpc>
              </a:pPr>
              <a:r>
                <a:rPr lang="en-US" b="true" sz="1800">
                  <a:solidFill>
                    <a:srgbClr val="000000"/>
                  </a:solidFill>
                  <a:latin typeface="Arimo Bold"/>
                  <a:ea typeface="Arimo Bold"/>
                  <a:cs typeface="Arimo Bold"/>
                  <a:sym typeface="Arimo Bold"/>
                </a:rPr>
                <a:t>Examples for Reference:</a:t>
              </a:r>
            </a:p>
            <a:p>
              <a:pPr algn="l">
                <a:lnSpc>
                  <a:spcPts val="2483"/>
                </a:lnSpc>
              </a:pPr>
              <a:r>
                <a:rPr lang="en-US" b="true" sz="1800">
                  <a:solidFill>
                    <a:srgbClr val="000000"/>
                  </a:solidFill>
                  <a:latin typeface="Arimo Bold"/>
                  <a:ea typeface="Arimo Bold"/>
                  <a:cs typeface="Arimo Bold"/>
                  <a:sym typeface="Arimo Bold"/>
                </a:rPr>
                <a:t>Well-Defined Goal:</a:t>
              </a:r>
              <a:r>
                <a:rPr lang="en-US" sz="1800">
                  <a:solidFill>
                    <a:srgbClr val="000000"/>
                  </a:solidFill>
                  <a:latin typeface="Arimo"/>
                  <a:ea typeface="Arimo"/>
                  <a:cs typeface="Arimo"/>
                  <a:sym typeface="Arimo"/>
                </a:rPr>
                <a:t> Increase website traffic by 25% in the next 6 months through an SEO strategy focusing on electrical services, home building, and solar installations, and launching targeted PPC campaigns.</a:t>
              </a:r>
            </a:p>
            <a:p>
              <a:pPr algn="l">
                <a:lnSpc>
                  <a:spcPts val="2483"/>
                </a:lnSpc>
              </a:pPr>
              <a:r>
                <a:rPr lang="en-US" b="true" sz="1800">
                  <a:solidFill>
                    <a:srgbClr val="000000"/>
                  </a:solidFill>
                  <a:latin typeface="Arimo Bold"/>
                  <a:ea typeface="Arimo Bold"/>
                  <a:cs typeface="Arimo Bold"/>
                  <a:sym typeface="Arimo Bold"/>
                </a:rPr>
                <a:t>Poorly Defined Goal: </a:t>
              </a:r>
              <a:r>
                <a:rPr lang="en-US" sz="1800">
                  <a:solidFill>
                    <a:srgbClr val="000000"/>
                  </a:solidFill>
                  <a:latin typeface="Arimo"/>
                  <a:ea typeface="Arimo"/>
                  <a:cs typeface="Arimo"/>
                  <a:sym typeface="Arimo"/>
                </a:rPr>
                <a:t>Get more visitors to the website.</a:t>
              </a:r>
            </a:p>
            <a:p>
              <a:pPr algn="l">
                <a:lnSpc>
                  <a:spcPts val="3863"/>
                </a:lnSpc>
              </a:pPr>
            </a:p>
            <a:p>
              <a:pPr algn="l">
                <a:lnSpc>
                  <a:spcPts val="4479"/>
                </a:lnSpc>
              </a:pPr>
            </a:p>
            <a:p>
              <a:pPr algn="l">
                <a:lnSpc>
                  <a:spcPts val="4479"/>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grpSp>
        <p:nvGrpSpPr>
          <p:cNvPr name="Group 7" id="7"/>
          <p:cNvGrpSpPr/>
          <p:nvPr/>
        </p:nvGrpSpPr>
        <p:grpSpPr>
          <a:xfrm rot="0">
            <a:off x="3741000" y="2052464"/>
            <a:ext cx="10806000" cy="1145400"/>
            <a:chOff x="0" y="0"/>
            <a:chExt cx="14408000" cy="1527200"/>
          </a:xfrm>
        </p:grpSpPr>
        <p:sp>
          <p:nvSpPr>
            <p:cNvPr name="Freeform 8" id="8"/>
            <p:cNvSpPr/>
            <p:nvPr/>
          </p:nvSpPr>
          <p:spPr>
            <a:xfrm flipH="false" flipV="false" rot="0">
              <a:off x="0" y="0"/>
              <a:ext cx="14408000" cy="1527200"/>
            </a:xfrm>
            <a:custGeom>
              <a:avLst/>
              <a:gdLst/>
              <a:ahLst/>
              <a:cxnLst/>
              <a:rect r="r" b="b" t="t" l="l"/>
              <a:pathLst>
                <a:path h="1527200" w="14408000">
                  <a:moveTo>
                    <a:pt x="0" y="0"/>
                  </a:moveTo>
                  <a:lnTo>
                    <a:pt x="14408000" y="0"/>
                  </a:lnTo>
                  <a:lnTo>
                    <a:pt x="14408000" y="1527200"/>
                  </a:lnTo>
                  <a:lnTo>
                    <a:pt x="0" y="1527200"/>
                  </a:lnTo>
                  <a:close/>
                </a:path>
              </a:pathLst>
            </a:custGeom>
            <a:solidFill>
              <a:srgbClr val="000000">
                <a:alpha val="0"/>
              </a:srgbClr>
            </a:solidFill>
          </p:spPr>
        </p:sp>
        <p:sp>
          <p:nvSpPr>
            <p:cNvPr name="TextBox 9" id="9"/>
            <p:cNvSpPr txBox="true"/>
            <p:nvPr/>
          </p:nvSpPr>
          <p:spPr>
            <a:xfrm>
              <a:off x="0" y="28575"/>
              <a:ext cx="14408000" cy="1498625"/>
            </a:xfrm>
            <a:prstGeom prst="rect">
              <a:avLst/>
            </a:prstGeom>
          </p:spPr>
          <p:txBody>
            <a:bodyPr anchor="t" rtlCol="false" tIns="0" lIns="0" bIns="0" rIns="0"/>
            <a:lstStyle/>
            <a:p>
              <a:pPr algn="ctr">
                <a:lnSpc>
                  <a:spcPts val="6048"/>
                </a:lnSpc>
              </a:pPr>
              <a:r>
                <a:rPr lang="en-US" b="true" sz="5599">
                  <a:solidFill>
                    <a:srgbClr val="FFFFFF"/>
                  </a:solidFill>
                  <a:latin typeface="Arimo Bold"/>
                  <a:ea typeface="Arimo Bold"/>
                  <a:cs typeface="Arimo Bold"/>
                  <a:sym typeface="Arimo Bold"/>
                </a:rPr>
                <a:t>Welcome </a:t>
              </a:r>
            </a:p>
          </p:txBody>
        </p:sp>
      </p:grpSp>
      <p:grpSp>
        <p:nvGrpSpPr>
          <p:cNvPr name="Group 10" id="10"/>
          <p:cNvGrpSpPr/>
          <p:nvPr/>
        </p:nvGrpSpPr>
        <p:grpSpPr>
          <a:xfrm rot="0">
            <a:off x="3607200" y="3045464"/>
            <a:ext cx="11073600" cy="815400"/>
            <a:chOff x="0" y="0"/>
            <a:chExt cx="14764800" cy="1087200"/>
          </a:xfrm>
        </p:grpSpPr>
        <p:sp>
          <p:nvSpPr>
            <p:cNvPr name="Freeform 11" id="11"/>
            <p:cNvSpPr/>
            <p:nvPr/>
          </p:nvSpPr>
          <p:spPr>
            <a:xfrm flipH="false" flipV="false" rot="0">
              <a:off x="0" y="0"/>
              <a:ext cx="14764800" cy="1087200"/>
            </a:xfrm>
            <a:custGeom>
              <a:avLst/>
              <a:gdLst/>
              <a:ahLst/>
              <a:cxnLst/>
              <a:rect r="r" b="b" t="t" l="l"/>
              <a:pathLst>
                <a:path h="1087200" w="14764800">
                  <a:moveTo>
                    <a:pt x="0" y="0"/>
                  </a:moveTo>
                  <a:lnTo>
                    <a:pt x="14764800" y="0"/>
                  </a:lnTo>
                  <a:lnTo>
                    <a:pt x="14764800" y="1087200"/>
                  </a:lnTo>
                  <a:lnTo>
                    <a:pt x="0" y="1087200"/>
                  </a:lnTo>
                  <a:close/>
                </a:path>
              </a:pathLst>
            </a:custGeom>
            <a:solidFill>
              <a:srgbClr val="000000">
                <a:alpha val="0"/>
              </a:srgbClr>
            </a:solidFill>
          </p:spPr>
        </p:sp>
        <p:sp>
          <p:nvSpPr>
            <p:cNvPr name="TextBox 12" id="12"/>
            <p:cNvSpPr txBox="true"/>
            <p:nvPr/>
          </p:nvSpPr>
          <p:spPr>
            <a:xfrm>
              <a:off x="0" y="19050"/>
              <a:ext cx="14764800" cy="1068150"/>
            </a:xfrm>
            <a:prstGeom prst="rect">
              <a:avLst/>
            </a:prstGeom>
          </p:spPr>
          <p:txBody>
            <a:bodyPr anchor="t" rtlCol="false" tIns="0" lIns="0" bIns="0" rIns="0"/>
            <a:lstStyle/>
            <a:p>
              <a:pPr algn="ctr">
                <a:lnSpc>
                  <a:spcPts val="3240"/>
                </a:lnSpc>
              </a:pPr>
              <a:r>
                <a:rPr lang="en-US" sz="3000">
                  <a:solidFill>
                    <a:srgbClr val="EB4C87"/>
                  </a:solidFill>
                  <a:latin typeface="Arimo"/>
                  <a:ea typeface="Arimo"/>
                  <a:cs typeface="Arimo"/>
                  <a:sym typeface="Arimo"/>
                </a:rPr>
                <a:t>Digital Marketing Strategy Overview </a:t>
              </a:r>
            </a:p>
          </p:txBody>
        </p:sp>
      </p:grpSp>
      <p:grpSp>
        <p:nvGrpSpPr>
          <p:cNvPr name="Group 13" id="13"/>
          <p:cNvGrpSpPr/>
          <p:nvPr/>
        </p:nvGrpSpPr>
        <p:grpSpPr>
          <a:xfrm rot="0">
            <a:off x="3140100" y="3972100"/>
            <a:ext cx="12007800" cy="5433600"/>
            <a:chOff x="0" y="0"/>
            <a:chExt cx="16010400" cy="7244800"/>
          </a:xfrm>
        </p:grpSpPr>
        <p:sp>
          <p:nvSpPr>
            <p:cNvPr name="Freeform 14" id="14"/>
            <p:cNvSpPr/>
            <p:nvPr/>
          </p:nvSpPr>
          <p:spPr>
            <a:xfrm flipH="false" flipV="false" rot="0">
              <a:off x="0" y="0"/>
              <a:ext cx="16010399" cy="7244800"/>
            </a:xfrm>
            <a:custGeom>
              <a:avLst/>
              <a:gdLst/>
              <a:ahLst/>
              <a:cxnLst/>
              <a:rect r="r" b="b" t="t" l="l"/>
              <a:pathLst>
                <a:path h="7244800" w="16010399">
                  <a:moveTo>
                    <a:pt x="0" y="0"/>
                  </a:moveTo>
                  <a:lnTo>
                    <a:pt x="16010399" y="0"/>
                  </a:lnTo>
                  <a:lnTo>
                    <a:pt x="16010399" y="7244800"/>
                  </a:lnTo>
                  <a:lnTo>
                    <a:pt x="0" y="7244800"/>
                  </a:lnTo>
                  <a:close/>
                </a:path>
              </a:pathLst>
            </a:custGeom>
            <a:solidFill>
              <a:srgbClr val="000000">
                <a:alpha val="0"/>
              </a:srgbClr>
            </a:solidFill>
          </p:spPr>
        </p:sp>
        <p:sp>
          <p:nvSpPr>
            <p:cNvPr name="TextBox 15" id="15"/>
            <p:cNvSpPr txBox="true"/>
            <p:nvPr/>
          </p:nvSpPr>
          <p:spPr>
            <a:xfrm>
              <a:off x="0" y="-57150"/>
              <a:ext cx="16010400" cy="7301950"/>
            </a:xfrm>
            <a:prstGeom prst="rect">
              <a:avLst/>
            </a:prstGeom>
          </p:spPr>
          <p:txBody>
            <a:bodyPr anchor="t" rtlCol="false" tIns="0" lIns="0" bIns="0" rIns="0"/>
            <a:lstStyle/>
            <a:p>
              <a:pPr algn="ctr">
                <a:lnSpc>
                  <a:spcPts val="3311"/>
                </a:lnSpc>
              </a:pPr>
              <a:r>
                <a:rPr lang="en-US" sz="2400">
                  <a:solidFill>
                    <a:srgbClr val="FFFFFF"/>
                  </a:solidFill>
                  <a:latin typeface="Arimo"/>
                  <a:ea typeface="Arimo"/>
                  <a:cs typeface="Arimo"/>
                  <a:sym typeface="Arimo"/>
                </a:rPr>
                <a:t>Our digital marketing strategy is designed to position your small business for online success. It focuses on creating a robust online presence through social media, SEO optimisation, and compelling content marketing. By leveraging data-driven insights and innovative digital tools, we aim to increase your brand's visibility, engage your target audience, and drive conversions. Our comprehensive approach ensures that every aspect of your digital marketing efforts works harmoniously to achieve your business objectives, making your brand not just visible but vital to your audience.</a:t>
              </a:r>
            </a:p>
            <a:p>
              <a:pPr algn="ctr">
                <a:lnSpc>
                  <a:spcPts val="3359"/>
                </a:lnSpc>
              </a:pPr>
            </a:p>
            <a:p>
              <a:pPr algn="ctr">
                <a:lnSpc>
                  <a:spcPts val="4320"/>
                </a:lnSpc>
              </a:pPr>
              <a:r>
                <a:rPr lang="en-US" b="true" sz="2400">
                  <a:solidFill>
                    <a:srgbClr val="FFFFFF"/>
                  </a:solidFill>
                  <a:latin typeface="Arimo Bold"/>
                  <a:ea typeface="Arimo Bold"/>
                  <a:cs typeface="Arimo Bold"/>
                  <a:sym typeface="Arimo Bold"/>
                </a:rPr>
                <a:t>Let's dive in!</a:t>
              </a:r>
            </a:p>
            <a:p>
              <a:pPr algn="ctr">
                <a:lnSpc>
                  <a:spcPts val="3863"/>
                </a:lnSpc>
              </a:pP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4911200" cy="1369800"/>
            <a:chOff x="0" y="0"/>
            <a:chExt cx="19881600" cy="1826400"/>
          </a:xfrm>
        </p:grpSpPr>
        <p:sp>
          <p:nvSpPr>
            <p:cNvPr name="Freeform 9" id="9"/>
            <p:cNvSpPr/>
            <p:nvPr/>
          </p:nvSpPr>
          <p:spPr>
            <a:xfrm flipH="false" flipV="false" rot="0">
              <a:off x="0" y="0"/>
              <a:ext cx="19881600" cy="1826400"/>
            </a:xfrm>
            <a:custGeom>
              <a:avLst/>
              <a:gdLst/>
              <a:ahLst/>
              <a:cxnLst/>
              <a:rect r="r" b="b" t="t" l="l"/>
              <a:pathLst>
                <a:path h="1826400" w="19881600">
                  <a:moveTo>
                    <a:pt x="0" y="0"/>
                  </a:moveTo>
                  <a:lnTo>
                    <a:pt x="19881600" y="0"/>
                  </a:lnTo>
                  <a:lnTo>
                    <a:pt x="19881600" y="1826400"/>
                  </a:lnTo>
                  <a:lnTo>
                    <a:pt x="0" y="1826400"/>
                  </a:lnTo>
                  <a:close/>
                </a:path>
              </a:pathLst>
            </a:custGeom>
            <a:solidFill>
              <a:srgbClr val="000000">
                <a:alpha val="0"/>
              </a:srgbClr>
            </a:solidFill>
          </p:spPr>
        </p:sp>
        <p:sp>
          <p:nvSpPr>
            <p:cNvPr name="TextBox 10" id="10"/>
            <p:cNvSpPr txBox="true"/>
            <p:nvPr/>
          </p:nvSpPr>
          <p:spPr>
            <a:xfrm>
              <a:off x="0" y="-190500"/>
              <a:ext cx="19881600" cy="2016900"/>
            </a:xfrm>
            <a:prstGeom prst="rect">
              <a:avLst/>
            </a:prstGeom>
          </p:spPr>
          <p:txBody>
            <a:bodyPr anchor="t" rtlCol="false" tIns="0" lIns="0" bIns="0" rIns="0"/>
            <a:lstStyle/>
            <a:p>
              <a:pPr algn="l">
                <a:lnSpc>
                  <a:spcPts val="5400"/>
                </a:lnSpc>
              </a:pPr>
              <a:r>
                <a:rPr lang="en-US" b="true" sz="3000">
                  <a:solidFill>
                    <a:srgbClr val="7900F2"/>
                  </a:solidFill>
                  <a:latin typeface="Arimo Bold"/>
                  <a:ea typeface="Arimo Bold"/>
                  <a:cs typeface="Arimo Bold"/>
                  <a:sym typeface="Arimo Bold"/>
                </a:rPr>
                <a:t>Goals &amp; Objectives Example </a:t>
              </a:r>
            </a:p>
            <a:p>
              <a:pPr algn="l">
                <a:lnSpc>
                  <a:spcPts val="3600"/>
                </a:lnSpc>
              </a:pPr>
              <a:r>
                <a:rPr lang="en-US" b="true" sz="2000">
                  <a:solidFill>
                    <a:srgbClr val="EB4C87"/>
                  </a:solidFill>
                  <a:latin typeface="Arimo Bold"/>
                  <a:ea typeface="Arimo Bold"/>
                  <a:cs typeface="Arimo Bold"/>
                  <a:sym typeface="Arimo Bold"/>
                </a:rPr>
                <a:t>What does this strategy aim to achieve in the next 12 months?</a:t>
              </a:r>
            </a:p>
          </p:txBody>
        </p:sp>
      </p:grpSp>
      <p:grpSp>
        <p:nvGrpSpPr>
          <p:cNvPr name="Group 11" id="11"/>
          <p:cNvGrpSpPr/>
          <p:nvPr/>
        </p:nvGrpSpPr>
        <p:grpSpPr>
          <a:xfrm rot="0">
            <a:off x="757650" y="2443050"/>
            <a:ext cx="16251600" cy="743400"/>
            <a:chOff x="0" y="0"/>
            <a:chExt cx="21668800" cy="991200"/>
          </a:xfrm>
        </p:grpSpPr>
        <p:sp>
          <p:nvSpPr>
            <p:cNvPr name="Freeform 12" id="12"/>
            <p:cNvSpPr/>
            <p:nvPr/>
          </p:nvSpPr>
          <p:spPr>
            <a:xfrm flipH="false" flipV="false" rot="0">
              <a:off x="0" y="0"/>
              <a:ext cx="21668800" cy="991200"/>
            </a:xfrm>
            <a:custGeom>
              <a:avLst/>
              <a:gdLst/>
              <a:ahLst/>
              <a:cxnLst/>
              <a:rect r="r" b="b" t="t" l="l"/>
              <a:pathLst>
                <a:path h="991200" w="21668800">
                  <a:moveTo>
                    <a:pt x="0" y="0"/>
                  </a:moveTo>
                  <a:lnTo>
                    <a:pt x="21668800" y="0"/>
                  </a:lnTo>
                  <a:lnTo>
                    <a:pt x="21668800" y="991200"/>
                  </a:lnTo>
                  <a:lnTo>
                    <a:pt x="0" y="991200"/>
                  </a:lnTo>
                  <a:close/>
                </a:path>
              </a:pathLst>
            </a:custGeom>
            <a:solidFill>
              <a:srgbClr val="000000">
                <a:alpha val="0"/>
              </a:srgbClr>
            </a:solidFill>
          </p:spPr>
        </p:sp>
        <p:sp>
          <p:nvSpPr>
            <p:cNvPr name="TextBox 13" id="13"/>
            <p:cNvSpPr txBox="true"/>
            <p:nvPr/>
          </p:nvSpPr>
          <p:spPr>
            <a:xfrm>
              <a:off x="0" y="-85725"/>
              <a:ext cx="21668800" cy="1076925"/>
            </a:xfrm>
            <a:prstGeom prst="rect">
              <a:avLst/>
            </a:prstGeom>
          </p:spPr>
          <p:txBody>
            <a:bodyPr anchor="t" rtlCol="false" tIns="0" lIns="0" bIns="0" rIns="0"/>
            <a:lstStyle/>
            <a:p>
              <a:pPr algn="l">
                <a:lnSpc>
                  <a:spcPts val="3036"/>
                </a:lnSpc>
              </a:pPr>
              <a:r>
                <a:rPr lang="en-US" b="true" sz="2200">
                  <a:solidFill>
                    <a:srgbClr val="000000"/>
                  </a:solidFill>
                  <a:latin typeface="Arial Bold"/>
                  <a:ea typeface="Arial Bold"/>
                  <a:cs typeface="Arial Bold"/>
                  <a:sym typeface="Arial Bold"/>
                </a:rPr>
                <a:t>Business Goals: </a:t>
              </a:r>
              <a:r>
                <a:rPr lang="en-US" b="true" sz="2200">
                  <a:solidFill>
                    <a:srgbClr val="0D0D0D"/>
                  </a:solidFill>
                  <a:latin typeface="Arial Bold"/>
                  <a:ea typeface="Arial Bold"/>
                  <a:cs typeface="Arial Bold"/>
                  <a:sym typeface="Arial Bold"/>
                </a:rPr>
                <a:t>Increase annual revenue by 40% within the next 12 months. </a:t>
              </a:r>
            </a:p>
            <a:p>
              <a:pPr algn="l">
                <a:lnSpc>
                  <a:spcPts val="4479"/>
                </a:lnSpc>
              </a:pPr>
            </a:p>
            <a:p>
              <a:pPr algn="l">
                <a:lnSpc>
                  <a:spcPts val="4479"/>
                </a:lnSpc>
              </a:pPr>
            </a:p>
          </p:txBody>
        </p:sp>
      </p:grpSp>
      <p:graphicFrame>
        <p:nvGraphicFramePr>
          <p:cNvPr name="Table 14" id="14"/>
          <p:cNvGraphicFramePr>
            <a:graphicFrameLocks noGrp="true"/>
          </p:cNvGraphicFramePr>
          <p:nvPr/>
        </p:nvGraphicFramePr>
        <p:xfrm>
          <a:off x="961050" y="3124434"/>
          <a:ext cx="16916400" cy="6772615"/>
        </p:xfrm>
        <a:graphic>
          <a:graphicData uri="http://schemas.openxmlformats.org/drawingml/2006/table">
            <a:tbl>
              <a:tblPr/>
              <a:tblGrid>
                <a:gridCol w="6264207"/>
                <a:gridCol w="6114066"/>
                <a:gridCol w="4538128"/>
              </a:tblGrid>
              <a:tr h="615476">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Business objective</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B4C87"/>
                    </a:solidFill>
                  </a:tcPr>
                </a:tc>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Marketing objective/tactic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B4C87"/>
                    </a:solidFill>
                  </a:tcPr>
                </a:tc>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How to measure</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B4C87"/>
                    </a:solidFill>
                  </a:tcPr>
                </a:tc>
              </a:tr>
              <a:tr h="1506539">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Goal One:</a:t>
                      </a:r>
                      <a:endParaRPr lang="en-US" sz="1100"/>
                    </a:p>
                    <a:p>
                      <a:pPr algn="l">
                        <a:lnSpc>
                          <a:spcPts val="2160"/>
                        </a:lnSpc>
                      </a:pPr>
                      <a:r>
                        <a:rPr lang="en-US" sz="1800">
                          <a:solidFill>
                            <a:srgbClr val="434343"/>
                          </a:solidFill>
                          <a:latin typeface="Arimo"/>
                          <a:ea typeface="Arimo"/>
                          <a:cs typeface="Arimo"/>
                          <a:sym typeface="Arimo"/>
                        </a:rPr>
                        <a:t>Increase traffic by 25% in 6 months via SEO &amp; PPC</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2160"/>
                        </a:lnSpc>
                        <a:defRPr/>
                      </a:pPr>
                      <a:r>
                        <a:rPr lang="en-US" sz="1800">
                          <a:solidFill>
                            <a:srgbClr val="434343"/>
                          </a:solidFill>
                          <a:latin typeface="Arimo"/>
                          <a:ea typeface="Arimo"/>
                          <a:cs typeface="Arimo"/>
                          <a:sym typeface="Arimo"/>
                        </a:rPr>
                        <a:t>Implement an SEO strategy focusing on electrical services, home building, and solar installations. Launch targeted PPC campaigns.</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2160"/>
                        </a:lnSpc>
                        <a:defRPr/>
                      </a:pPr>
                      <a:r>
                        <a:rPr lang="en-US" sz="1800">
                          <a:solidFill>
                            <a:srgbClr val="434343"/>
                          </a:solidFill>
                          <a:latin typeface="Arimo"/>
                          <a:ea typeface="Arimo"/>
                          <a:cs typeface="Arimo"/>
                          <a:sym typeface="Arimo"/>
                        </a:rPr>
                        <a:t>Monitor traffic via Google Analytics, track keyword rankings, and CTRs from PPC ads.</a:t>
                      </a:r>
                      <a:endParaRPr lang="en-US" sz="1100"/>
                    </a:p>
                    <a:p>
                      <a:pPr algn="l">
                        <a:lnSpc>
                          <a:spcPts val="3359"/>
                        </a:lnSpc>
                      </a:pPr>
                    </a:p>
                  </a:txBody>
                  <a:tcPr marL="91425" marR="91425" marT="91425" marB="91425" anchor="t">
                    <a:lnL cmpd="sng" algn="ctr" cap="flat" w="4762">
                      <a:solidFill>
                        <a:srgbClr val="000000"/>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r>
              <a:tr h="1179742">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Goal Two:</a:t>
                      </a:r>
                      <a:endParaRPr lang="en-US" sz="1100"/>
                    </a:p>
                    <a:p>
                      <a:pPr algn="l">
                        <a:lnSpc>
                          <a:spcPts val="2160"/>
                        </a:lnSpc>
                      </a:pPr>
                      <a:r>
                        <a:rPr lang="en-US" sz="1800">
                          <a:solidFill>
                            <a:srgbClr val="434343"/>
                          </a:solidFill>
                          <a:latin typeface="Arimo"/>
                          <a:ea typeface="Arimo"/>
                          <a:cs typeface="Arimo"/>
                          <a:sym typeface="Arimo"/>
                        </a:rPr>
                        <a:t>Generate 50 additional leads per month in 4 months using lead magnets and social media ads.</a:t>
                      </a: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2160"/>
                        </a:lnSpc>
                        <a:defRPr/>
                      </a:pPr>
                      <a:r>
                        <a:rPr lang="en-US" sz="1800">
                          <a:solidFill>
                            <a:srgbClr val="434343"/>
                          </a:solidFill>
                          <a:latin typeface="Arimo"/>
                          <a:ea typeface="Arimo"/>
                          <a:cs typeface="Arimo"/>
                          <a:sym typeface="Arimo"/>
                        </a:rPr>
                        <a:t>Use lead magnets like free guides or discount offers and strong CTAs on the website. Run targeted ads on social media.</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2160"/>
                        </a:lnSpc>
                        <a:defRPr/>
                      </a:pPr>
                      <a:r>
                        <a:rPr lang="en-US" sz="1800">
                          <a:solidFill>
                            <a:srgbClr val="434343"/>
                          </a:solidFill>
                          <a:latin typeface="Arimo"/>
                          <a:ea typeface="Arimo"/>
                          <a:cs typeface="Arimo"/>
                          <a:sym typeface="Arimo"/>
                        </a:rPr>
                        <a:t>Track the number of inquiries and conversion rates using Google Analytics and social media analytics.</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r>
              <a:tr h="1630495">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Goal Three:</a:t>
                      </a:r>
                      <a:endParaRPr lang="en-US" sz="1100"/>
                    </a:p>
                    <a:p>
                      <a:pPr algn="l">
                        <a:lnSpc>
                          <a:spcPts val="2160"/>
                        </a:lnSpc>
                      </a:pPr>
                      <a:r>
                        <a:rPr lang="en-US" sz="1800">
                          <a:solidFill>
                            <a:srgbClr val="434343"/>
                          </a:solidFill>
                          <a:latin typeface="Arimo"/>
                          <a:ea typeface="Arimo"/>
                          <a:cs typeface="Arimo"/>
                          <a:sym typeface="Arimo"/>
                        </a:rPr>
                        <a:t>Boost brand awareness and recall (Increase social media engagement by 30%, followers by 20%, and traffic from content by 15% in 5 months through posts and local collaborations.)</a:t>
                      </a: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2160"/>
                        </a:lnSpc>
                        <a:defRPr/>
                      </a:pPr>
                      <a:r>
                        <a:rPr lang="en-US" sz="1800">
                          <a:solidFill>
                            <a:srgbClr val="434343"/>
                          </a:solidFill>
                          <a:latin typeface="Arimo"/>
                          <a:ea typeface="Arimo"/>
                          <a:cs typeface="Arimo"/>
                          <a:sym typeface="Arimo"/>
                        </a:rPr>
                        <a:t>Publish engaging content, enhance social media activity with regular posts and customer stories, collaborate with local businesses</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2160"/>
                        </a:lnSpc>
                        <a:defRPr/>
                      </a:pPr>
                      <a:r>
                        <a:rPr lang="en-US" sz="1800">
                          <a:solidFill>
                            <a:srgbClr val="434343"/>
                          </a:solidFill>
                          <a:latin typeface="Arimo"/>
                          <a:ea typeface="Arimo"/>
                          <a:cs typeface="Arimo"/>
                          <a:sym typeface="Arimo"/>
                        </a:rPr>
                        <a:t>Measure social media engagement, follower growth, and traffic from content efforts.</a:t>
                      </a:r>
                      <a:endParaRPr lang="en-US" sz="1100"/>
                    </a:p>
                    <a:p>
                      <a:pPr algn="l">
                        <a:lnSpc>
                          <a:spcPts val="3359"/>
                        </a:lnSpc>
                      </a:pP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r>
              <a:tr h="1840364">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Goal Four: </a:t>
                      </a:r>
                      <a:r>
                        <a:rPr lang="en-US" sz="1800">
                          <a:solidFill>
                            <a:srgbClr val="434343"/>
                          </a:solidFill>
                          <a:latin typeface="Arimo"/>
                          <a:ea typeface="Arimo"/>
                          <a:cs typeface="Arimo"/>
                          <a:sym typeface="Arimo"/>
                        </a:rPr>
                        <a:t>Improve the online customer journey. (Increase conversion rates by 20% and reduce bounce rates by 15% in 3 months using heat mapping and A/B testing)</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2160"/>
                        </a:lnSpc>
                        <a:defRPr/>
                      </a:pPr>
                      <a:r>
                        <a:rPr lang="en-US" sz="1800">
                          <a:solidFill>
                            <a:srgbClr val="434343"/>
                          </a:solidFill>
                          <a:latin typeface="Arimo"/>
                          <a:ea typeface="Arimo"/>
                          <a:cs typeface="Arimo"/>
                          <a:sym typeface="Arimo"/>
                        </a:rPr>
                        <a:t>Use heat mapping for user interaction analysis, conduct A/B tests to optimise website elements.</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2160"/>
                        </a:lnSpc>
                        <a:defRPr/>
                      </a:pPr>
                      <a:r>
                        <a:rPr lang="en-US" sz="1800">
                          <a:solidFill>
                            <a:srgbClr val="434343"/>
                          </a:solidFill>
                          <a:latin typeface="Arimo"/>
                          <a:ea typeface="Arimo"/>
                          <a:cs typeface="Arimo"/>
                          <a:sym typeface="Arimo"/>
                        </a:rPr>
                        <a:t>Analyse improvements through heat mapping, monitor reduced bounce rates, and track conversion increases from A/B testing.</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097000"/>
            <a:ext cx="14911200" cy="1723800"/>
            <a:chOff x="0" y="0"/>
            <a:chExt cx="19881600" cy="2298400"/>
          </a:xfrm>
        </p:grpSpPr>
        <p:sp>
          <p:nvSpPr>
            <p:cNvPr name="Freeform 9" id="9"/>
            <p:cNvSpPr/>
            <p:nvPr/>
          </p:nvSpPr>
          <p:spPr>
            <a:xfrm flipH="false" flipV="false" rot="0">
              <a:off x="0" y="0"/>
              <a:ext cx="19881600" cy="2298400"/>
            </a:xfrm>
            <a:custGeom>
              <a:avLst/>
              <a:gdLst/>
              <a:ahLst/>
              <a:cxnLst/>
              <a:rect r="r" b="b" t="t" l="l"/>
              <a:pathLst>
                <a:path h="2298400" w="19881600">
                  <a:moveTo>
                    <a:pt x="0" y="0"/>
                  </a:moveTo>
                  <a:lnTo>
                    <a:pt x="19881600" y="0"/>
                  </a:lnTo>
                  <a:lnTo>
                    <a:pt x="19881600" y="2298400"/>
                  </a:lnTo>
                  <a:lnTo>
                    <a:pt x="0" y="2298400"/>
                  </a:lnTo>
                  <a:close/>
                </a:path>
              </a:pathLst>
            </a:custGeom>
            <a:solidFill>
              <a:srgbClr val="000000">
                <a:alpha val="0"/>
              </a:srgbClr>
            </a:solidFill>
          </p:spPr>
        </p:sp>
        <p:sp>
          <p:nvSpPr>
            <p:cNvPr name="TextBox 10" id="10"/>
            <p:cNvSpPr txBox="true"/>
            <p:nvPr/>
          </p:nvSpPr>
          <p:spPr>
            <a:xfrm>
              <a:off x="0" y="-190500"/>
              <a:ext cx="19881600" cy="2488900"/>
            </a:xfrm>
            <a:prstGeom prst="rect">
              <a:avLst/>
            </a:prstGeom>
          </p:spPr>
          <p:txBody>
            <a:bodyPr anchor="t" rtlCol="false" tIns="0" lIns="0" bIns="0" rIns="0"/>
            <a:lstStyle/>
            <a:p>
              <a:pPr algn="l">
                <a:lnSpc>
                  <a:spcPts val="5400"/>
                </a:lnSpc>
              </a:pPr>
              <a:r>
                <a:rPr lang="en-US" b="true" sz="3000">
                  <a:solidFill>
                    <a:srgbClr val="7900F2"/>
                  </a:solidFill>
                  <a:latin typeface="Arimo Bold"/>
                  <a:ea typeface="Arimo Bold"/>
                  <a:cs typeface="Arimo Bold"/>
                  <a:sym typeface="Arimo Bold"/>
                </a:rPr>
                <a:t>Setting SMART Goals </a:t>
              </a:r>
            </a:p>
            <a:p>
              <a:pPr algn="l">
                <a:lnSpc>
                  <a:spcPts val="2760"/>
                </a:lnSpc>
              </a:pPr>
              <a:r>
                <a:rPr lang="en-US" b="true" sz="2000">
                  <a:solidFill>
                    <a:srgbClr val="EB4C87"/>
                  </a:solidFill>
                  <a:latin typeface="Arimo Bold"/>
                  <a:ea typeface="Arimo Bold"/>
                  <a:cs typeface="Arimo Bold"/>
                  <a:sym typeface="Arimo Bold"/>
                </a:rPr>
                <a:t>SMART goals are specific, measurable, achievable, relevant, and time-bound objectives that guide successful planning and achievement.</a:t>
              </a:r>
            </a:p>
          </p:txBody>
        </p:sp>
      </p:grpSp>
      <p:grpSp>
        <p:nvGrpSpPr>
          <p:cNvPr name="Group 11" id="11"/>
          <p:cNvGrpSpPr/>
          <p:nvPr/>
        </p:nvGrpSpPr>
        <p:grpSpPr>
          <a:xfrm rot="0">
            <a:off x="757650" y="2741350"/>
            <a:ext cx="16649400" cy="6774600"/>
            <a:chOff x="0" y="0"/>
            <a:chExt cx="22199200" cy="9032800"/>
          </a:xfrm>
        </p:grpSpPr>
        <p:sp>
          <p:nvSpPr>
            <p:cNvPr name="Freeform 12" id="12"/>
            <p:cNvSpPr/>
            <p:nvPr/>
          </p:nvSpPr>
          <p:spPr>
            <a:xfrm flipH="false" flipV="false" rot="0">
              <a:off x="0" y="0"/>
              <a:ext cx="22199200" cy="9032800"/>
            </a:xfrm>
            <a:custGeom>
              <a:avLst/>
              <a:gdLst/>
              <a:ahLst/>
              <a:cxnLst/>
              <a:rect r="r" b="b" t="t" l="l"/>
              <a:pathLst>
                <a:path h="9032800" w="22199200">
                  <a:moveTo>
                    <a:pt x="0" y="0"/>
                  </a:moveTo>
                  <a:lnTo>
                    <a:pt x="22199200" y="0"/>
                  </a:lnTo>
                  <a:lnTo>
                    <a:pt x="22199200" y="9032800"/>
                  </a:lnTo>
                  <a:lnTo>
                    <a:pt x="0" y="9032800"/>
                  </a:lnTo>
                  <a:close/>
                </a:path>
              </a:pathLst>
            </a:custGeom>
            <a:solidFill>
              <a:srgbClr val="000000">
                <a:alpha val="0"/>
              </a:srgbClr>
            </a:solidFill>
          </p:spPr>
        </p:sp>
        <p:sp>
          <p:nvSpPr>
            <p:cNvPr name="TextBox 13" id="13"/>
            <p:cNvSpPr txBox="true"/>
            <p:nvPr/>
          </p:nvSpPr>
          <p:spPr>
            <a:xfrm>
              <a:off x="0" y="-47625"/>
              <a:ext cx="22199200" cy="9080425"/>
            </a:xfrm>
            <a:prstGeom prst="rect">
              <a:avLst/>
            </a:prstGeom>
          </p:spPr>
          <p:txBody>
            <a:bodyPr anchor="t" rtlCol="false" tIns="0" lIns="0" bIns="0" rIns="0"/>
            <a:lstStyle/>
            <a:p>
              <a:pPr algn="l">
                <a:lnSpc>
                  <a:spcPts val="2483"/>
                </a:lnSpc>
              </a:pPr>
              <a:r>
                <a:rPr lang="en-US" b="true" sz="1800">
                  <a:solidFill>
                    <a:srgbClr val="000000"/>
                  </a:solidFill>
                  <a:latin typeface="Arimo Bold"/>
                  <a:ea typeface="Arimo Bold"/>
                  <a:cs typeface="Arimo Bold"/>
                  <a:sym typeface="Arimo Bold"/>
                </a:rPr>
                <a:t>GOAL: </a:t>
              </a:r>
            </a:p>
            <a:p>
              <a:pPr algn="l">
                <a:lnSpc>
                  <a:spcPts val="2483"/>
                </a:lnSpc>
              </a:pPr>
              <a:r>
                <a:rPr lang="en-US" b="true" sz="1800">
                  <a:solidFill>
                    <a:srgbClr val="000000"/>
                  </a:solidFill>
                  <a:latin typeface="Arimo Bold"/>
                  <a:ea typeface="Arimo Bold"/>
                  <a:cs typeface="Arimo Bold"/>
                  <a:sym typeface="Arimo Bold"/>
                </a:rPr>
                <a:t>Specific: </a:t>
              </a:r>
              <a:r>
                <a:rPr lang="en-US" sz="1800">
                  <a:solidFill>
                    <a:srgbClr val="000000"/>
                  </a:solidFill>
                  <a:latin typeface="Arimo"/>
                  <a:ea typeface="Arimo"/>
                  <a:cs typeface="Arimo"/>
                  <a:sym typeface="Arimo"/>
                </a:rPr>
                <a:t>What exactly do you want to achieve?</a:t>
              </a:r>
            </a:p>
            <a:p>
              <a:pPr algn="l">
                <a:lnSpc>
                  <a:spcPts val="2483"/>
                </a:lnSpc>
              </a:pPr>
              <a:r>
                <a:rPr lang="en-US" sz="1800">
                  <a:solidFill>
                    <a:srgbClr val="000000"/>
                  </a:solidFill>
                  <a:latin typeface="Arimo"/>
                  <a:ea typeface="Arimo"/>
                  <a:cs typeface="Arimo"/>
                  <a:sym typeface="Arimo"/>
                </a:rPr>
                <a:t>Specific: </a:t>
              </a:r>
            </a:p>
            <a:p>
              <a:pPr algn="l">
                <a:lnSpc>
                  <a:spcPts val="2483"/>
                </a:lnSpc>
              </a:pPr>
            </a:p>
            <a:p>
              <a:pPr algn="l">
                <a:lnSpc>
                  <a:spcPts val="2483"/>
                </a:lnSpc>
              </a:pPr>
              <a:r>
                <a:rPr lang="en-US" b="true" sz="1800">
                  <a:solidFill>
                    <a:srgbClr val="000000"/>
                  </a:solidFill>
                  <a:latin typeface="Arimo Bold"/>
                  <a:ea typeface="Arimo Bold"/>
                  <a:cs typeface="Arimo Bold"/>
                  <a:sym typeface="Arimo Bold"/>
                </a:rPr>
                <a:t>Measurable: </a:t>
              </a:r>
              <a:r>
                <a:rPr lang="en-US" sz="1800">
                  <a:solidFill>
                    <a:srgbClr val="000000"/>
                  </a:solidFill>
                  <a:latin typeface="Arimo"/>
                  <a:ea typeface="Arimo"/>
                  <a:cs typeface="Arimo"/>
                  <a:sym typeface="Arimo"/>
                </a:rPr>
                <a:t>How will you measure success?</a:t>
              </a:r>
            </a:p>
            <a:p>
              <a:pPr algn="l">
                <a:lnSpc>
                  <a:spcPts val="2483"/>
                </a:lnSpc>
              </a:pPr>
              <a:r>
                <a:rPr lang="en-US" sz="1800">
                  <a:solidFill>
                    <a:srgbClr val="000000"/>
                  </a:solidFill>
                  <a:latin typeface="Arimo"/>
                  <a:ea typeface="Arimo"/>
                  <a:cs typeface="Arimo"/>
                  <a:sym typeface="Arimo"/>
                </a:rPr>
                <a:t>Measurable: </a:t>
              </a:r>
            </a:p>
            <a:p>
              <a:pPr algn="l">
                <a:lnSpc>
                  <a:spcPts val="3863"/>
                </a:lnSpc>
              </a:pPr>
            </a:p>
            <a:p>
              <a:pPr algn="l">
                <a:lnSpc>
                  <a:spcPts val="2483"/>
                </a:lnSpc>
              </a:pPr>
              <a:r>
                <a:rPr lang="en-US" b="true" sz="1800">
                  <a:solidFill>
                    <a:srgbClr val="000000"/>
                  </a:solidFill>
                  <a:latin typeface="Arimo Bold"/>
                  <a:ea typeface="Arimo Bold"/>
                  <a:cs typeface="Arimo Bold"/>
                  <a:sym typeface="Arimo Bold"/>
                </a:rPr>
                <a:t>Achievable: </a:t>
              </a:r>
              <a:r>
                <a:rPr lang="en-US" sz="1800">
                  <a:solidFill>
                    <a:srgbClr val="000000"/>
                  </a:solidFill>
                  <a:latin typeface="Arimo"/>
                  <a:ea typeface="Arimo"/>
                  <a:cs typeface="Arimo"/>
                  <a:sym typeface="Arimo"/>
                </a:rPr>
                <a:t>Is your goal realistic with the resources you have?</a:t>
              </a:r>
            </a:p>
            <a:p>
              <a:pPr algn="l">
                <a:lnSpc>
                  <a:spcPts val="2483"/>
                </a:lnSpc>
              </a:pPr>
              <a:r>
                <a:rPr lang="en-US" sz="1800">
                  <a:solidFill>
                    <a:srgbClr val="000000"/>
                  </a:solidFill>
                  <a:latin typeface="Arimo"/>
                  <a:ea typeface="Arimo"/>
                  <a:cs typeface="Arimo"/>
                  <a:sym typeface="Arimo"/>
                </a:rPr>
                <a:t>Achievable: </a:t>
              </a:r>
            </a:p>
            <a:p>
              <a:pPr algn="l">
                <a:lnSpc>
                  <a:spcPts val="3863"/>
                </a:lnSpc>
              </a:pPr>
            </a:p>
            <a:p>
              <a:pPr algn="l">
                <a:lnSpc>
                  <a:spcPts val="2483"/>
                </a:lnSpc>
              </a:pPr>
              <a:r>
                <a:rPr lang="en-US" b="true" sz="1800">
                  <a:solidFill>
                    <a:srgbClr val="000000"/>
                  </a:solidFill>
                  <a:latin typeface="Arimo Bold"/>
                  <a:ea typeface="Arimo Bold"/>
                  <a:cs typeface="Arimo Bold"/>
                  <a:sym typeface="Arimo Bold"/>
                </a:rPr>
                <a:t>Relevant: </a:t>
              </a:r>
              <a:r>
                <a:rPr lang="en-US" sz="1800">
                  <a:solidFill>
                    <a:srgbClr val="000000"/>
                  </a:solidFill>
                  <a:latin typeface="Arimo"/>
                  <a:ea typeface="Arimo"/>
                  <a:cs typeface="Arimo"/>
                  <a:sym typeface="Arimo"/>
                </a:rPr>
                <a:t>Does this goal support your broader business objectives?</a:t>
              </a:r>
            </a:p>
            <a:p>
              <a:pPr algn="l">
                <a:lnSpc>
                  <a:spcPts val="2483"/>
                </a:lnSpc>
              </a:pPr>
              <a:r>
                <a:rPr lang="en-US" sz="1800">
                  <a:solidFill>
                    <a:srgbClr val="000000"/>
                  </a:solidFill>
                  <a:latin typeface="Arimo"/>
                  <a:ea typeface="Arimo"/>
                  <a:cs typeface="Arimo"/>
                  <a:sym typeface="Arimo"/>
                </a:rPr>
                <a:t>Relevant: </a:t>
              </a:r>
            </a:p>
            <a:p>
              <a:pPr algn="l">
                <a:lnSpc>
                  <a:spcPts val="3863"/>
                </a:lnSpc>
              </a:pPr>
            </a:p>
            <a:p>
              <a:pPr algn="l">
                <a:lnSpc>
                  <a:spcPts val="2483"/>
                </a:lnSpc>
              </a:pPr>
              <a:r>
                <a:rPr lang="en-US" b="true" sz="1800">
                  <a:solidFill>
                    <a:srgbClr val="000000"/>
                  </a:solidFill>
                  <a:latin typeface="Arimo Bold"/>
                  <a:ea typeface="Arimo Bold"/>
                  <a:cs typeface="Arimo Bold"/>
                  <a:sym typeface="Arimo Bold"/>
                </a:rPr>
                <a:t>Time-bound: </a:t>
              </a:r>
              <a:r>
                <a:rPr lang="en-US" sz="1800">
                  <a:solidFill>
                    <a:srgbClr val="000000"/>
                  </a:solidFill>
                  <a:latin typeface="Arimo"/>
                  <a:ea typeface="Arimo"/>
                  <a:cs typeface="Arimo"/>
                  <a:sym typeface="Arimo"/>
                </a:rPr>
                <a:t>By when do you want to achieve this goal?</a:t>
              </a:r>
            </a:p>
            <a:p>
              <a:pPr algn="l">
                <a:lnSpc>
                  <a:spcPts val="2483"/>
                </a:lnSpc>
              </a:pPr>
              <a:r>
                <a:rPr lang="en-US" sz="1800">
                  <a:solidFill>
                    <a:srgbClr val="000000"/>
                  </a:solidFill>
                  <a:latin typeface="Arimo"/>
                  <a:ea typeface="Arimo"/>
                  <a:cs typeface="Arimo"/>
                  <a:sym typeface="Arimo"/>
                </a:rPr>
                <a:t>Time-bound: </a:t>
              </a:r>
            </a:p>
            <a:p>
              <a:pPr algn="l">
                <a:lnSpc>
                  <a:spcPts val="3863"/>
                </a:lnSpc>
              </a:pPr>
            </a:p>
            <a:p>
              <a:pPr algn="l">
                <a:lnSpc>
                  <a:spcPts val="2483"/>
                </a:lnSpc>
              </a:pPr>
              <a:r>
                <a:rPr lang="en-US" b="true" sz="1800">
                  <a:solidFill>
                    <a:srgbClr val="000000"/>
                  </a:solidFill>
                  <a:latin typeface="Arimo Bold"/>
                  <a:ea typeface="Arimo Bold"/>
                  <a:cs typeface="Arimo Bold"/>
                  <a:sym typeface="Arimo Bold"/>
                </a:rPr>
                <a:t>Business GOAL: </a:t>
              </a:r>
            </a:p>
            <a:p>
              <a:pPr algn="l">
                <a:lnSpc>
                  <a:spcPts val="2483"/>
                </a:lnSpc>
              </a:pPr>
              <a:r>
                <a:rPr lang="en-US" b="true" sz="1800">
                  <a:solidFill>
                    <a:srgbClr val="000000"/>
                  </a:solidFill>
                  <a:latin typeface="Arimo Bold"/>
                  <a:ea typeface="Arimo Bold"/>
                  <a:cs typeface="Arimo Bold"/>
                  <a:sym typeface="Arimo Bold"/>
                </a:rPr>
                <a:t>Well-Defined Goal:</a:t>
              </a:r>
              <a:r>
                <a:rPr lang="en-US" sz="1800">
                  <a:solidFill>
                    <a:srgbClr val="000000"/>
                  </a:solidFill>
                  <a:latin typeface="Arimo"/>
                  <a:ea typeface="Arimo"/>
                  <a:cs typeface="Arimo"/>
                  <a:sym typeface="Arimo"/>
                </a:rPr>
                <a:t> Increase website traffic by 25% in the next 6 months through an SEO strategy focusing on electrical services, home building, and solar installations, and launching targeted PPC campaigns.</a:t>
              </a:r>
            </a:p>
            <a:p>
              <a:pPr algn="l">
                <a:lnSpc>
                  <a:spcPts val="4479"/>
                </a:lnSpc>
              </a:pPr>
            </a:p>
            <a:p>
              <a:pPr algn="l">
                <a:lnSpc>
                  <a:spcPts val="4479"/>
                </a:lnSpc>
              </a:pP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4911200" cy="1369800"/>
            <a:chOff x="0" y="0"/>
            <a:chExt cx="19881600" cy="1826400"/>
          </a:xfrm>
        </p:grpSpPr>
        <p:sp>
          <p:nvSpPr>
            <p:cNvPr name="Freeform 9" id="9"/>
            <p:cNvSpPr/>
            <p:nvPr/>
          </p:nvSpPr>
          <p:spPr>
            <a:xfrm flipH="false" flipV="false" rot="0">
              <a:off x="0" y="0"/>
              <a:ext cx="19881600" cy="1826400"/>
            </a:xfrm>
            <a:custGeom>
              <a:avLst/>
              <a:gdLst/>
              <a:ahLst/>
              <a:cxnLst/>
              <a:rect r="r" b="b" t="t" l="l"/>
              <a:pathLst>
                <a:path h="1826400" w="19881600">
                  <a:moveTo>
                    <a:pt x="0" y="0"/>
                  </a:moveTo>
                  <a:lnTo>
                    <a:pt x="19881600" y="0"/>
                  </a:lnTo>
                  <a:lnTo>
                    <a:pt x="19881600" y="1826400"/>
                  </a:lnTo>
                  <a:lnTo>
                    <a:pt x="0" y="1826400"/>
                  </a:lnTo>
                  <a:close/>
                </a:path>
              </a:pathLst>
            </a:custGeom>
            <a:solidFill>
              <a:srgbClr val="000000">
                <a:alpha val="0"/>
              </a:srgbClr>
            </a:solidFill>
          </p:spPr>
        </p:sp>
        <p:sp>
          <p:nvSpPr>
            <p:cNvPr name="TextBox 10" id="10"/>
            <p:cNvSpPr txBox="true"/>
            <p:nvPr/>
          </p:nvSpPr>
          <p:spPr>
            <a:xfrm>
              <a:off x="0" y="-190500"/>
              <a:ext cx="19881600" cy="2016900"/>
            </a:xfrm>
            <a:prstGeom prst="rect">
              <a:avLst/>
            </a:prstGeom>
          </p:spPr>
          <p:txBody>
            <a:bodyPr anchor="t" rtlCol="false" tIns="0" lIns="0" bIns="0" rIns="0"/>
            <a:lstStyle/>
            <a:p>
              <a:pPr algn="l">
                <a:lnSpc>
                  <a:spcPts val="5400"/>
                </a:lnSpc>
              </a:pPr>
              <a:r>
                <a:rPr lang="en-US" b="true" sz="3000">
                  <a:solidFill>
                    <a:srgbClr val="7900F2"/>
                  </a:solidFill>
                  <a:latin typeface="Arimo Bold"/>
                  <a:ea typeface="Arimo Bold"/>
                  <a:cs typeface="Arimo Bold"/>
                  <a:sym typeface="Arimo Bold"/>
                </a:rPr>
                <a:t>Goals &amp; Objectives </a:t>
              </a:r>
            </a:p>
            <a:p>
              <a:pPr algn="l">
                <a:lnSpc>
                  <a:spcPts val="3600"/>
                </a:lnSpc>
              </a:pPr>
              <a:r>
                <a:rPr lang="en-US" b="true" sz="2000">
                  <a:solidFill>
                    <a:srgbClr val="EB4C87"/>
                  </a:solidFill>
                  <a:latin typeface="Arimo Bold"/>
                  <a:ea typeface="Arimo Bold"/>
                  <a:cs typeface="Arimo Bold"/>
                  <a:sym typeface="Arimo Bold"/>
                </a:rPr>
                <a:t>What does this strategy aim to achieve in the next 12 months?</a:t>
              </a:r>
            </a:p>
          </p:txBody>
        </p:sp>
      </p:grpSp>
      <p:grpSp>
        <p:nvGrpSpPr>
          <p:cNvPr name="Group 11" id="11"/>
          <p:cNvGrpSpPr/>
          <p:nvPr/>
        </p:nvGrpSpPr>
        <p:grpSpPr>
          <a:xfrm rot="0">
            <a:off x="757650" y="2443050"/>
            <a:ext cx="16251600" cy="743400"/>
            <a:chOff x="0" y="0"/>
            <a:chExt cx="21668800" cy="991200"/>
          </a:xfrm>
        </p:grpSpPr>
        <p:sp>
          <p:nvSpPr>
            <p:cNvPr name="Freeform 12" id="12"/>
            <p:cNvSpPr/>
            <p:nvPr/>
          </p:nvSpPr>
          <p:spPr>
            <a:xfrm flipH="false" flipV="false" rot="0">
              <a:off x="0" y="0"/>
              <a:ext cx="21668800" cy="991200"/>
            </a:xfrm>
            <a:custGeom>
              <a:avLst/>
              <a:gdLst/>
              <a:ahLst/>
              <a:cxnLst/>
              <a:rect r="r" b="b" t="t" l="l"/>
              <a:pathLst>
                <a:path h="991200" w="21668800">
                  <a:moveTo>
                    <a:pt x="0" y="0"/>
                  </a:moveTo>
                  <a:lnTo>
                    <a:pt x="21668800" y="0"/>
                  </a:lnTo>
                  <a:lnTo>
                    <a:pt x="21668800" y="991200"/>
                  </a:lnTo>
                  <a:lnTo>
                    <a:pt x="0" y="991200"/>
                  </a:lnTo>
                  <a:close/>
                </a:path>
              </a:pathLst>
            </a:custGeom>
            <a:solidFill>
              <a:srgbClr val="000000">
                <a:alpha val="0"/>
              </a:srgbClr>
            </a:solidFill>
          </p:spPr>
        </p:sp>
        <p:sp>
          <p:nvSpPr>
            <p:cNvPr name="TextBox 13" id="13"/>
            <p:cNvSpPr txBox="true"/>
            <p:nvPr/>
          </p:nvSpPr>
          <p:spPr>
            <a:xfrm>
              <a:off x="0" y="-38100"/>
              <a:ext cx="21668800" cy="1029300"/>
            </a:xfrm>
            <a:prstGeom prst="rect">
              <a:avLst/>
            </a:prstGeom>
          </p:spPr>
          <p:txBody>
            <a:bodyPr anchor="t" rtlCol="false" tIns="0" lIns="0" bIns="0" rIns="0"/>
            <a:lstStyle/>
            <a:p>
              <a:pPr algn="l">
                <a:lnSpc>
                  <a:spcPts val="2760"/>
                </a:lnSpc>
              </a:pPr>
              <a:r>
                <a:rPr lang="en-US" b="true" sz="2000">
                  <a:solidFill>
                    <a:srgbClr val="000000"/>
                  </a:solidFill>
                  <a:latin typeface="Arimo Bold"/>
                  <a:ea typeface="Arimo Bold"/>
                  <a:cs typeface="Arimo Bold"/>
                  <a:sym typeface="Arimo Bold"/>
                </a:rPr>
                <a:t>Business Goals:</a:t>
              </a:r>
            </a:p>
            <a:p>
              <a:pPr algn="l">
                <a:lnSpc>
                  <a:spcPts val="4479"/>
                </a:lnSpc>
              </a:pPr>
            </a:p>
            <a:p>
              <a:pPr algn="l">
                <a:lnSpc>
                  <a:spcPts val="4479"/>
                </a:lnSpc>
              </a:pPr>
            </a:p>
          </p:txBody>
        </p:sp>
      </p:grpSp>
      <p:graphicFrame>
        <p:nvGraphicFramePr>
          <p:cNvPr name="Table 14" id="14"/>
          <p:cNvGraphicFramePr>
            <a:graphicFrameLocks noGrp="true"/>
          </p:cNvGraphicFramePr>
          <p:nvPr/>
        </p:nvGraphicFramePr>
        <p:xfrm>
          <a:off x="961050" y="3124434"/>
          <a:ext cx="16916400" cy="5232400"/>
        </p:xfrm>
        <a:graphic>
          <a:graphicData uri="http://schemas.openxmlformats.org/drawingml/2006/table">
            <a:tbl>
              <a:tblPr/>
              <a:tblGrid>
                <a:gridCol w="6264207"/>
                <a:gridCol w="6114066"/>
                <a:gridCol w="4538128"/>
              </a:tblGrid>
              <a:tr h="615667">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Business objective</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B4C87"/>
                    </a:solidFill>
                  </a:tcPr>
                </a:tc>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Marketing objective/tactic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B4C87"/>
                    </a:solidFill>
                  </a:tcPr>
                </a:tc>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How to measure</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B4C87"/>
                    </a:solidFill>
                  </a:tcPr>
                </a:tc>
              </a:tr>
              <a:tr h="1076407">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Goal One:</a:t>
                      </a:r>
                      <a:endParaRPr lang="en-US" sz="1100"/>
                    </a:p>
                    <a:p>
                      <a:pPr algn="l">
                        <a:lnSpc>
                          <a:spcPts val="3359"/>
                        </a:lnSpc>
                      </a:pP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r>
              <a:tr h="1180109">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Goal Two:</a:t>
                      </a:r>
                      <a:endParaRPr lang="en-US" sz="1100"/>
                    </a:p>
                    <a:p>
                      <a:pPr algn="l">
                        <a:lnSpc>
                          <a:spcPts val="3359"/>
                        </a:lnSpc>
                      </a:pP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r>
              <a:tr h="1180109">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Goal Three:</a:t>
                      </a:r>
                      <a:endParaRPr lang="en-US" sz="1100"/>
                    </a:p>
                    <a:p>
                      <a:pPr algn="l">
                        <a:lnSpc>
                          <a:spcPts val="3359"/>
                        </a:lnSpc>
                      </a:pPr>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r>
              <a:tr h="1180109">
                <a:tc>
                  <a:txBody>
                    <a:bodyPr anchor="t" rtlCol="false"/>
                    <a:lstStyle/>
                    <a:p>
                      <a:pPr algn="l">
                        <a:lnSpc>
                          <a:spcPts val="2160"/>
                        </a:lnSpc>
                        <a:defRPr/>
                      </a:pPr>
                      <a:r>
                        <a:rPr lang="en-US" b="true" sz="1800">
                          <a:solidFill>
                            <a:srgbClr val="434343"/>
                          </a:solidFill>
                          <a:latin typeface="Arimo Bold"/>
                          <a:ea typeface="Arimo Bold"/>
                          <a:cs typeface="Arimo Bold"/>
                          <a:sym typeface="Arimo Bold"/>
                        </a:rPr>
                        <a:t>Goal Four: </a:t>
                      </a: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c>
                  <a:txBody>
                    <a:bodyPr anchor="t" rtlCol="false"/>
                    <a:lstStyle/>
                    <a:p>
                      <a:pPr algn="l">
                        <a:lnSpc>
                          <a:spcPts val="1679"/>
                        </a:lnSpc>
                        <a:defRPr/>
                      </a:pPr>
                      <a:endParaRPr lang="en-US" sz="1100"/>
                    </a:p>
                  </a:txBody>
                  <a:tcPr marL="91425" marR="91425" marT="91425" marB="91425" anchor="ctr">
                    <a:lnL cmpd="sng" algn="ctr" cap="flat" w="9525">
                      <a:solidFill>
                        <a:srgbClr val="9E9E9E"/>
                      </a:solidFill>
                      <a:prstDash val="solid"/>
                      <a:round/>
                      <a:headEnd type="none" w="med" len="med"/>
                      <a:tailEnd type="none" w="med" len="med"/>
                    </a:lnL>
                    <a:lnR cmpd="sng" algn="ctr" cap="flat" w="9525">
                      <a:solidFill>
                        <a:srgbClr val="9E9E9E"/>
                      </a:solidFill>
                      <a:prstDash val="solid"/>
                      <a:round/>
                      <a:headEnd type="none" w="med" len="med"/>
                      <a:tailEnd type="none" w="med" len="med"/>
                    </a:lnR>
                    <a:lnT cmpd="sng" algn="ctr" cap="flat" w="9525">
                      <a:solidFill>
                        <a:srgbClr val="9E9E9E"/>
                      </a:solidFill>
                      <a:prstDash val="solid"/>
                      <a:round/>
                      <a:headEnd type="none" w="med" len="med"/>
                      <a:tailEnd type="none" w="med" len="med"/>
                    </a:lnT>
                    <a:lnB cmpd="sng" algn="ctr" cap="flat" w="9525">
                      <a:solidFill>
                        <a:srgbClr val="9E9E9E"/>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grpSp>
        <p:nvGrpSpPr>
          <p:cNvPr name="Group 7" id="7"/>
          <p:cNvGrpSpPr/>
          <p:nvPr/>
        </p:nvGrpSpPr>
        <p:grpSpPr>
          <a:xfrm rot="0">
            <a:off x="3060850" y="4411900"/>
            <a:ext cx="12045000" cy="3102600"/>
            <a:chOff x="0" y="0"/>
            <a:chExt cx="16060000" cy="4136800"/>
          </a:xfrm>
        </p:grpSpPr>
        <p:sp>
          <p:nvSpPr>
            <p:cNvPr name="Freeform 8" id="8"/>
            <p:cNvSpPr/>
            <p:nvPr/>
          </p:nvSpPr>
          <p:spPr>
            <a:xfrm flipH="false" flipV="false" rot="0">
              <a:off x="0" y="0"/>
              <a:ext cx="16060000" cy="4136800"/>
            </a:xfrm>
            <a:custGeom>
              <a:avLst/>
              <a:gdLst/>
              <a:ahLst/>
              <a:cxnLst/>
              <a:rect r="r" b="b" t="t" l="l"/>
              <a:pathLst>
                <a:path h="4136800" w="16060000">
                  <a:moveTo>
                    <a:pt x="0" y="0"/>
                  </a:moveTo>
                  <a:lnTo>
                    <a:pt x="16060000" y="0"/>
                  </a:lnTo>
                  <a:lnTo>
                    <a:pt x="16060000" y="4136800"/>
                  </a:lnTo>
                  <a:lnTo>
                    <a:pt x="0" y="4136800"/>
                  </a:lnTo>
                  <a:close/>
                </a:path>
              </a:pathLst>
            </a:custGeom>
            <a:solidFill>
              <a:srgbClr val="000000">
                <a:alpha val="0"/>
              </a:srgbClr>
            </a:solidFill>
          </p:spPr>
        </p:sp>
        <p:sp>
          <p:nvSpPr>
            <p:cNvPr name="TextBox 9" id="9"/>
            <p:cNvSpPr txBox="true"/>
            <p:nvPr/>
          </p:nvSpPr>
          <p:spPr>
            <a:xfrm>
              <a:off x="0" y="-57150"/>
              <a:ext cx="16060000" cy="4193950"/>
            </a:xfrm>
            <a:prstGeom prst="rect">
              <a:avLst/>
            </a:prstGeom>
          </p:spPr>
          <p:txBody>
            <a:bodyPr anchor="t" rtlCol="false" tIns="0" lIns="0" bIns="0" rIns="0"/>
            <a:lstStyle/>
            <a:p>
              <a:pPr algn="ctr">
                <a:lnSpc>
                  <a:spcPts val="3311"/>
                </a:lnSpc>
              </a:pPr>
              <a:r>
                <a:rPr lang="en-US" sz="2400">
                  <a:solidFill>
                    <a:srgbClr val="FFFFFF"/>
                  </a:solidFill>
                  <a:latin typeface="Arimo"/>
                  <a:ea typeface="Arimo"/>
                  <a:cs typeface="Arimo"/>
                  <a:sym typeface="Arimo"/>
                </a:rPr>
                <a:t>This will help you:</a:t>
              </a:r>
            </a:p>
            <a:p>
              <a:pPr algn="ctr" marL="883920" indent="-441960" lvl="1">
                <a:lnSpc>
                  <a:spcPts val="3311"/>
                </a:lnSpc>
                <a:buFont typeface="Arial"/>
                <a:buChar char="•"/>
              </a:pPr>
              <a:r>
                <a:rPr lang="en-US" sz="2400">
                  <a:solidFill>
                    <a:srgbClr val="FFFFFF"/>
                  </a:solidFill>
                  <a:latin typeface="Arimo"/>
                  <a:ea typeface="Arimo"/>
                  <a:cs typeface="Arimo"/>
                  <a:sym typeface="Arimo"/>
                </a:rPr>
                <a:t>Ensure you’re consistently marketing across channels</a:t>
              </a:r>
            </a:p>
            <a:p>
              <a:pPr algn="ctr" marL="883920" indent="-441960" lvl="1">
                <a:lnSpc>
                  <a:spcPts val="3311"/>
                </a:lnSpc>
                <a:buFont typeface="Arial"/>
                <a:buChar char="•"/>
              </a:pPr>
              <a:r>
                <a:rPr lang="en-US" sz="2400">
                  <a:solidFill>
                    <a:srgbClr val="FFFFFF"/>
                  </a:solidFill>
                  <a:latin typeface="Arimo"/>
                  <a:ea typeface="Arimo"/>
                  <a:cs typeface="Arimo"/>
                  <a:sym typeface="Arimo"/>
                </a:rPr>
                <a:t>Plan around product launches, seasonal trends, or key events</a:t>
              </a:r>
            </a:p>
            <a:p>
              <a:pPr algn="ctr" marL="883920" indent="-441960" lvl="1">
                <a:lnSpc>
                  <a:spcPts val="3311"/>
                </a:lnSpc>
                <a:buFont typeface="Arial"/>
                <a:buChar char="•"/>
              </a:pPr>
              <a:r>
                <a:rPr lang="en-US" sz="2400">
                  <a:solidFill>
                    <a:srgbClr val="FFFFFF"/>
                  </a:solidFill>
                  <a:latin typeface="Arimo"/>
                  <a:ea typeface="Arimo"/>
                  <a:cs typeface="Arimo"/>
                  <a:sym typeface="Arimo"/>
                </a:rPr>
                <a:t>Align campaigns with your goals and customer needs</a:t>
              </a:r>
            </a:p>
            <a:p>
              <a:pPr algn="ctr" marL="1031240" indent="-515620" lvl="1">
                <a:lnSpc>
                  <a:spcPts val="3863"/>
                </a:lnSpc>
              </a:pPr>
            </a:p>
            <a:p>
              <a:pPr algn="ctr" marL="1031240" indent="-515620" lvl="1">
                <a:lnSpc>
                  <a:spcPts val="3863"/>
                </a:lnSpc>
              </a:pPr>
            </a:p>
            <a:p>
              <a:pPr algn="ctr" marL="1031240" indent="-515620" lvl="1">
                <a:lnSpc>
                  <a:spcPts val="3863"/>
                </a:lnSpc>
              </a:pPr>
            </a:p>
            <a:p>
              <a:pPr algn="l" marL="1031240" indent="-515620" lvl="1">
                <a:lnSpc>
                  <a:spcPts val="3863"/>
                </a:lnSpc>
              </a:pPr>
            </a:p>
            <a:p>
              <a:pPr algn="ctr" marL="883920" indent="-441960" lvl="1">
                <a:lnSpc>
                  <a:spcPts val="3311"/>
                </a:lnSpc>
              </a:pPr>
              <a:r>
                <a:rPr lang="en-US" b="true" sz="2400" u="sng">
                  <a:solidFill>
                    <a:srgbClr val="0097A7"/>
                  </a:solidFill>
                  <a:latin typeface="Arimo Bold"/>
                  <a:ea typeface="Arimo Bold"/>
                  <a:cs typeface="Arimo Bold"/>
                  <a:sym typeface="Arimo Bold"/>
                  <a:hlinkClick r:id="rId5" tooltip="https://docs.google.com/spreadsheets/d/1HejaY-NU0cgCaqExNTAki5Rl3oDv2Br9KNkOPy2X65o/copy"/>
                </a:rPr>
                <a:t>Complete Your Yearly Marketing Calendar</a:t>
              </a:r>
            </a:p>
          </p:txBody>
        </p:sp>
      </p:grpSp>
      <p:grpSp>
        <p:nvGrpSpPr>
          <p:cNvPr name="Group 10" id="10"/>
          <p:cNvGrpSpPr/>
          <p:nvPr/>
        </p:nvGrpSpPr>
        <p:grpSpPr>
          <a:xfrm rot="0">
            <a:off x="3680350" y="1815814"/>
            <a:ext cx="10806000" cy="1145400"/>
            <a:chOff x="0" y="0"/>
            <a:chExt cx="14408000" cy="1527200"/>
          </a:xfrm>
        </p:grpSpPr>
        <p:sp>
          <p:nvSpPr>
            <p:cNvPr name="Freeform 11" id="11"/>
            <p:cNvSpPr/>
            <p:nvPr/>
          </p:nvSpPr>
          <p:spPr>
            <a:xfrm flipH="false" flipV="false" rot="0">
              <a:off x="0" y="0"/>
              <a:ext cx="14408000" cy="1527200"/>
            </a:xfrm>
            <a:custGeom>
              <a:avLst/>
              <a:gdLst/>
              <a:ahLst/>
              <a:cxnLst/>
              <a:rect r="r" b="b" t="t" l="l"/>
              <a:pathLst>
                <a:path h="1527200" w="14408000">
                  <a:moveTo>
                    <a:pt x="0" y="0"/>
                  </a:moveTo>
                  <a:lnTo>
                    <a:pt x="14408000" y="0"/>
                  </a:lnTo>
                  <a:lnTo>
                    <a:pt x="14408000" y="1527200"/>
                  </a:lnTo>
                  <a:lnTo>
                    <a:pt x="0" y="1527200"/>
                  </a:lnTo>
                  <a:close/>
                </a:path>
              </a:pathLst>
            </a:custGeom>
            <a:solidFill>
              <a:srgbClr val="000000">
                <a:alpha val="0"/>
              </a:srgbClr>
            </a:solidFill>
          </p:spPr>
        </p:sp>
        <p:sp>
          <p:nvSpPr>
            <p:cNvPr name="TextBox 12" id="12"/>
            <p:cNvSpPr txBox="true"/>
            <p:nvPr/>
          </p:nvSpPr>
          <p:spPr>
            <a:xfrm>
              <a:off x="0" y="28575"/>
              <a:ext cx="14408000" cy="1498625"/>
            </a:xfrm>
            <a:prstGeom prst="rect">
              <a:avLst/>
            </a:prstGeom>
          </p:spPr>
          <p:txBody>
            <a:bodyPr anchor="t" rtlCol="false" tIns="0" lIns="0" bIns="0" rIns="0"/>
            <a:lstStyle/>
            <a:p>
              <a:pPr algn="ctr">
                <a:lnSpc>
                  <a:spcPts val="6048"/>
                </a:lnSpc>
              </a:pPr>
              <a:r>
                <a:rPr lang="en-US" b="true" sz="5599">
                  <a:solidFill>
                    <a:srgbClr val="FFFFFF"/>
                  </a:solidFill>
                  <a:latin typeface="Arimo Bold"/>
                  <a:ea typeface="Arimo Bold"/>
                  <a:cs typeface="Arimo Bold"/>
                  <a:sym typeface="Arimo Bold"/>
                </a:rPr>
                <a:t>Marketing Calendar</a:t>
              </a:r>
            </a:p>
          </p:txBody>
        </p:sp>
      </p:grpSp>
      <p:grpSp>
        <p:nvGrpSpPr>
          <p:cNvPr name="Group 13" id="13"/>
          <p:cNvGrpSpPr/>
          <p:nvPr/>
        </p:nvGrpSpPr>
        <p:grpSpPr>
          <a:xfrm rot="0">
            <a:off x="2980500" y="2961200"/>
            <a:ext cx="12327000" cy="1602000"/>
            <a:chOff x="0" y="0"/>
            <a:chExt cx="16436000" cy="2136000"/>
          </a:xfrm>
        </p:grpSpPr>
        <p:sp>
          <p:nvSpPr>
            <p:cNvPr name="Freeform 14" id="14"/>
            <p:cNvSpPr/>
            <p:nvPr/>
          </p:nvSpPr>
          <p:spPr>
            <a:xfrm flipH="false" flipV="false" rot="0">
              <a:off x="0" y="0"/>
              <a:ext cx="16436000" cy="2136000"/>
            </a:xfrm>
            <a:custGeom>
              <a:avLst/>
              <a:gdLst/>
              <a:ahLst/>
              <a:cxnLst/>
              <a:rect r="r" b="b" t="t" l="l"/>
              <a:pathLst>
                <a:path h="2136000" w="16436000">
                  <a:moveTo>
                    <a:pt x="0" y="0"/>
                  </a:moveTo>
                  <a:lnTo>
                    <a:pt x="16436000" y="0"/>
                  </a:lnTo>
                  <a:lnTo>
                    <a:pt x="16436000" y="2136000"/>
                  </a:lnTo>
                  <a:lnTo>
                    <a:pt x="0" y="2136000"/>
                  </a:lnTo>
                  <a:close/>
                </a:path>
              </a:pathLst>
            </a:custGeom>
            <a:solidFill>
              <a:srgbClr val="000000">
                <a:alpha val="0"/>
              </a:srgbClr>
            </a:solidFill>
          </p:spPr>
        </p:sp>
        <p:sp>
          <p:nvSpPr>
            <p:cNvPr name="TextBox 15" id="15"/>
            <p:cNvSpPr txBox="true"/>
            <p:nvPr/>
          </p:nvSpPr>
          <p:spPr>
            <a:xfrm>
              <a:off x="0" y="-66675"/>
              <a:ext cx="16436000" cy="2202675"/>
            </a:xfrm>
            <a:prstGeom prst="rect">
              <a:avLst/>
            </a:prstGeom>
          </p:spPr>
          <p:txBody>
            <a:bodyPr anchor="t" rtlCol="false" tIns="0" lIns="0" bIns="0" rIns="0"/>
            <a:lstStyle/>
            <a:p>
              <a:pPr algn="ctr">
                <a:lnSpc>
                  <a:spcPts val="4140"/>
                </a:lnSpc>
              </a:pPr>
              <a:r>
                <a:rPr lang="en-US" sz="3000">
                  <a:solidFill>
                    <a:srgbClr val="EB4C87"/>
                  </a:solidFill>
                  <a:latin typeface="Arimo"/>
                  <a:ea typeface="Arimo"/>
                  <a:cs typeface="Arimo"/>
                  <a:sym typeface="Arimo"/>
                </a:rPr>
                <a:t>Now that you’ve created your business and set your SMART goals, use this 12-month calendar to plan your marketing activities.</a:t>
              </a:r>
            </a:p>
            <a:p>
              <a:pPr algn="ctr">
                <a:lnSpc>
                  <a:spcPts val="3359"/>
                </a:lnSpc>
              </a:pPr>
            </a:p>
          </p:txBody>
        </p:sp>
      </p:grpSp>
      <p:sp>
        <p:nvSpPr>
          <p:cNvPr name="AutoShape 16" id="16"/>
          <p:cNvSpPr/>
          <p:nvPr/>
        </p:nvSpPr>
        <p:spPr>
          <a:xfrm rot="5323242">
            <a:off x="8723343" y="7051148"/>
            <a:ext cx="853263" cy="0"/>
          </a:xfrm>
          <a:prstGeom prst="line">
            <a:avLst/>
          </a:prstGeom>
          <a:ln cap="rnd" w="9525">
            <a:solidFill>
              <a:srgbClr val="FFFFFF"/>
            </a:solidFill>
            <a:prstDash val="solid"/>
            <a:headEnd type="none" len="sm" w="sm"/>
            <a:tailEnd type="triangle" len="med" w="lg"/>
          </a:ln>
        </p:spPr>
      </p:sp>
      <p:grpSp>
        <p:nvGrpSpPr>
          <p:cNvPr name="Group 17" id="17"/>
          <p:cNvGrpSpPr/>
          <p:nvPr/>
        </p:nvGrpSpPr>
        <p:grpSpPr>
          <a:xfrm rot="0">
            <a:off x="8704867" y="6911193"/>
            <a:ext cx="878250" cy="877650"/>
            <a:chOff x="0" y="0"/>
            <a:chExt cx="1171000" cy="1170200"/>
          </a:xfrm>
        </p:grpSpPr>
        <p:sp>
          <p:nvSpPr>
            <p:cNvPr name="Freeform 18" id="18"/>
            <p:cNvSpPr/>
            <p:nvPr/>
          </p:nvSpPr>
          <p:spPr>
            <a:xfrm flipH="false" flipV="false" rot="0">
              <a:off x="0" y="0"/>
              <a:ext cx="1170940" cy="1170178"/>
            </a:xfrm>
            <a:custGeom>
              <a:avLst/>
              <a:gdLst/>
              <a:ahLst/>
              <a:cxnLst/>
              <a:rect r="r" b="b" t="t" l="l"/>
              <a:pathLst>
                <a:path h="1170178" w="1170940">
                  <a:moveTo>
                    <a:pt x="0" y="585089"/>
                  </a:moveTo>
                  <a:cubicBezTo>
                    <a:pt x="0" y="262001"/>
                    <a:pt x="262128" y="0"/>
                    <a:pt x="585470" y="0"/>
                  </a:cubicBezTo>
                  <a:lnTo>
                    <a:pt x="585470" y="12700"/>
                  </a:lnTo>
                  <a:lnTo>
                    <a:pt x="585470" y="0"/>
                  </a:lnTo>
                  <a:cubicBezTo>
                    <a:pt x="908812" y="0"/>
                    <a:pt x="1170940" y="262001"/>
                    <a:pt x="1170940" y="585089"/>
                  </a:cubicBezTo>
                  <a:lnTo>
                    <a:pt x="1158240" y="585089"/>
                  </a:lnTo>
                  <a:lnTo>
                    <a:pt x="1170940" y="585089"/>
                  </a:lnTo>
                  <a:cubicBezTo>
                    <a:pt x="1170940" y="908177"/>
                    <a:pt x="908812" y="1170178"/>
                    <a:pt x="585470" y="1170178"/>
                  </a:cubicBezTo>
                  <a:lnTo>
                    <a:pt x="585470" y="1157478"/>
                  </a:lnTo>
                  <a:lnTo>
                    <a:pt x="585470" y="1170178"/>
                  </a:lnTo>
                  <a:cubicBezTo>
                    <a:pt x="262128" y="1170178"/>
                    <a:pt x="0" y="908304"/>
                    <a:pt x="0" y="585089"/>
                  </a:cubicBezTo>
                  <a:lnTo>
                    <a:pt x="12700" y="585089"/>
                  </a:lnTo>
                  <a:lnTo>
                    <a:pt x="25400" y="585089"/>
                  </a:lnTo>
                  <a:lnTo>
                    <a:pt x="12700" y="585089"/>
                  </a:lnTo>
                  <a:lnTo>
                    <a:pt x="0" y="585089"/>
                  </a:lnTo>
                  <a:moveTo>
                    <a:pt x="25400" y="585089"/>
                  </a:moveTo>
                  <a:cubicBezTo>
                    <a:pt x="25400" y="592074"/>
                    <a:pt x="19685" y="597789"/>
                    <a:pt x="12700" y="597789"/>
                  </a:cubicBezTo>
                  <a:cubicBezTo>
                    <a:pt x="5715" y="597789"/>
                    <a:pt x="0" y="592074"/>
                    <a:pt x="0" y="585089"/>
                  </a:cubicBezTo>
                  <a:cubicBezTo>
                    <a:pt x="0" y="578104"/>
                    <a:pt x="5715" y="572389"/>
                    <a:pt x="12700" y="572389"/>
                  </a:cubicBezTo>
                  <a:cubicBezTo>
                    <a:pt x="19685" y="572389"/>
                    <a:pt x="25400" y="578104"/>
                    <a:pt x="25400" y="585089"/>
                  </a:cubicBezTo>
                  <a:cubicBezTo>
                    <a:pt x="25400" y="894207"/>
                    <a:pt x="276098" y="1144778"/>
                    <a:pt x="585470" y="1144778"/>
                  </a:cubicBezTo>
                  <a:cubicBezTo>
                    <a:pt x="894842" y="1144778"/>
                    <a:pt x="1145540" y="894207"/>
                    <a:pt x="1145540" y="585089"/>
                  </a:cubicBezTo>
                  <a:cubicBezTo>
                    <a:pt x="1145540" y="275971"/>
                    <a:pt x="894842" y="25400"/>
                    <a:pt x="585470" y="25400"/>
                  </a:cubicBezTo>
                  <a:lnTo>
                    <a:pt x="585470" y="12700"/>
                  </a:lnTo>
                  <a:lnTo>
                    <a:pt x="585470" y="25400"/>
                  </a:lnTo>
                  <a:cubicBezTo>
                    <a:pt x="276098" y="25400"/>
                    <a:pt x="25400" y="275971"/>
                    <a:pt x="25400" y="585089"/>
                  </a:cubicBezTo>
                  <a:close/>
                </a:path>
              </a:pathLst>
            </a:custGeom>
            <a:solidFill>
              <a:srgbClr val="FFFFFF"/>
            </a:solidFill>
          </p:spPr>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96469" y="453158"/>
            <a:ext cx="10092000" cy="831000"/>
            <a:chOff x="0" y="0"/>
            <a:chExt cx="13456000" cy="1108000"/>
          </a:xfrm>
        </p:grpSpPr>
        <p:sp>
          <p:nvSpPr>
            <p:cNvPr name="Freeform 3" id="3"/>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4" id="4"/>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Marketing Calendar </a:t>
              </a:r>
            </a:p>
          </p:txBody>
        </p:sp>
      </p:grpSp>
      <p:graphicFrame>
        <p:nvGraphicFramePr>
          <p:cNvPr name="Object 5" id="5"/>
          <p:cNvGraphicFramePr/>
          <p:nvPr/>
        </p:nvGraphicFramePr>
        <p:xfrm>
          <a:off x="270937" y="2076823"/>
          <a:ext cx="21802725" cy="4495800"/>
        </p:xfrm>
        <a:graphic>
          <a:graphicData uri="http://schemas.openxmlformats.org/presentationml/2006/ole">
            <p:oleObj imgW="26162000" imgH="8851900" r:id="rId3" progId="Excel.Sheet.12" name="Worksheet">
              <p:embed/>
              <p:pic>
                <p:nvPicPr>
                  <p:cNvPr name="" id="0"/>
                  <p:cNvPicPr/>
                  <p:nvPr/>
                </p:nvPicPr>
                <p:blipFill>
                  <a:blip r:embed="rId2"/>
                  <a:stretch>
                    <a:fillRect/>
                  </a:stretch>
                </p:blipFill>
                <p:spPr>
                  <a:xfrm>
                    <a:off x="1270000" y="1270000"/>
                    <a:ext cx="1270000" cy="1270000"/>
                  </a:xfrm>
                  <a:prstGeom prst="rect"/>
                </p:spPr>
              </p:pic>
            </p:oleObj>
          </a:graphicData>
        </a:graphic>
      </p:graphicFrame>
      <p:sp>
        <p:nvSpPr>
          <p:cNvPr name="TextBox 6" id="6"/>
          <p:cNvSpPr txBox="true"/>
          <p:nvPr/>
        </p:nvSpPr>
        <p:spPr>
          <a:xfrm rot="0">
            <a:off x="10092974" y="203727"/>
            <a:ext cx="8020340" cy="824973"/>
          </a:xfrm>
          <a:prstGeom prst="rect">
            <a:avLst/>
          </a:prstGeom>
        </p:spPr>
        <p:txBody>
          <a:bodyPr anchor="t" rtlCol="false" tIns="0" lIns="0" bIns="0" rIns="0">
            <a:spAutoFit/>
          </a:bodyPr>
          <a:lstStyle/>
          <a:p>
            <a:pPr algn="just">
              <a:lnSpc>
                <a:spcPts val="3359"/>
              </a:lnSpc>
            </a:pPr>
            <a:r>
              <a:rPr lang="en-US" sz="2400">
                <a:solidFill>
                  <a:srgbClr val="000000"/>
                </a:solidFill>
                <a:latin typeface="Outfit"/>
                <a:ea typeface="Outfit"/>
                <a:cs typeface="Outfit"/>
                <a:sym typeface="Outfit"/>
              </a:rPr>
              <a:t>(Alternatively access spreadsheet or Google Drive Sheet  to complete - seek links from your teacher).</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sp>
        <p:nvSpPr>
          <p:cNvPr name="AutoShape 7" id="7"/>
          <p:cNvSpPr/>
          <p:nvPr/>
        </p:nvSpPr>
        <p:spPr>
          <a:xfrm rot="5323242">
            <a:off x="8723343" y="8810248"/>
            <a:ext cx="853263" cy="0"/>
          </a:xfrm>
          <a:prstGeom prst="line">
            <a:avLst/>
          </a:prstGeom>
          <a:ln cap="rnd" w="9525">
            <a:solidFill>
              <a:srgbClr val="FFFFFF"/>
            </a:solidFill>
            <a:prstDash val="solid"/>
            <a:headEnd type="none" len="sm" w="sm"/>
            <a:tailEnd type="triangle" len="med" w="lg"/>
          </a:ln>
        </p:spPr>
      </p:sp>
      <p:grpSp>
        <p:nvGrpSpPr>
          <p:cNvPr name="Group 8" id="8"/>
          <p:cNvGrpSpPr/>
          <p:nvPr/>
        </p:nvGrpSpPr>
        <p:grpSpPr>
          <a:xfrm rot="0">
            <a:off x="8704867" y="8670293"/>
            <a:ext cx="878250" cy="877650"/>
            <a:chOff x="0" y="0"/>
            <a:chExt cx="1171000" cy="1170200"/>
          </a:xfrm>
        </p:grpSpPr>
        <p:sp>
          <p:nvSpPr>
            <p:cNvPr name="Freeform 9" id="9"/>
            <p:cNvSpPr/>
            <p:nvPr/>
          </p:nvSpPr>
          <p:spPr>
            <a:xfrm flipH="false" flipV="false" rot="0">
              <a:off x="0" y="0"/>
              <a:ext cx="1170940" cy="1170178"/>
            </a:xfrm>
            <a:custGeom>
              <a:avLst/>
              <a:gdLst/>
              <a:ahLst/>
              <a:cxnLst/>
              <a:rect r="r" b="b" t="t" l="l"/>
              <a:pathLst>
                <a:path h="1170178" w="1170940">
                  <a:moveTo>
                    <a:pt x="0" y="585089"/>
                  </a:moveTo>
                  <a:cubicBezTo>
                    <a:pt x="0" y="262001"/>
                    <a:pt x="262128" y="0"/>
                    <a:pt x="585470" y="0"/>
                  </a:cubicBezTo>
                  <a:lnTo>
                    <a:pt x="585470" y="12700"/>
                  </a:lnTo>
                  <a:lnTo>
                    <a:pt x="585470" y="0"/>
                  </a:lnTo>
                  <a:cubicBezTo>
                    <a:pt x="908812" y="0"/>
                    <a:pt x="1170940" y="262001"/>
                    <a:pt x="1170940" y="585089"/>
                  </a:cubicBezTo>
                  <a:lnTo>
                    <a:pt x="1158240" y="585089"/>
                  </a:lnTo>
                  <a:lnTo>
                    <a:pt x="1170940" y="585089"/>
                  </a:lnTo>
                  <a:cubicBezTo>
                    <a:pt x="1170940" y="908177"/>
                    <a:pt x="908812" y="1170178"/>
                    <a:pt x="585470" y="1170178"/>
                  </a:cubicBezTo>
                  <a:lnTo>
                    <a:pt x="585470" y="1157478"/>
                  </a:lnTo>
                  <a:lnTo>
                    <a:pt x="585470" y="1170178"/>
                  </a:lnTo>
                  <a:cubicBezTo>
                    <a:pt x="262128" y="1170178"/>
                    <a:pt x="0" y="908304"/>
                    <a:pt x="0" y="585089"/>
                  </a:cubicBezTo>
                  <a:lnTo>
                    <a:pt x="12700" y="585089"/>
                  </a:lnTo>
                  <a:lnTo>
                    <a:pt x="25400" y="585089"/>
                  </a:lnTo>
                  <a:lnTo>
                    <a:pt x="12700" y="585089"/>
                  </a:lnTo>
                  <a:lnTo>
                    <a:pt x="0" y="585089"/>
                  </a:lnTo>
                  <a:moveTo>
                    <a:pt x="25400" y="585089"/>
                  </a:moveTo>
                  <a:cubicBezTo>
                    <a:pt x="25400" y="592074"/>
                    <a:pt x="19685" y="597789"/>
                    <a:pt x="12700" y="597789"/>
                  </a:cubicBezTo>
                  <a:cubicBezTo>
                    <a:pt x="5715" y="597789"/>
                    <a:pt x="0" y="592074"/>
                    <a:pt x="0" y="585089"/>
                  </a:cubicBezTo>
                  <a:cubicBezTo>
                    <a:pt x="0" y="578104"/>
                    <a:pt x="5715" y="572389"/>
                    <a:pt x="12700" y="572389"/>
                  </a:cubicBezTo>
                  <a:cubicBezTo>
                    <a:pt x="19685" y="572389"/>
                    <a:pt x="25400" y="578104"/>
                    <a:pt x="25400" y="585089"/>
                  </a:cubicBezTo>
                  <a:cubicBezTo>
                    <a:pt x="25400" y="894207"/>
                    <a:pt x="276098" y="1144778"/>
                    <a:pt x="585470" y="1144778"/>
                  </a:cubicBezTo>
                  <a:cubicBezTo>
                    <a:pt x="894842" y="1144778"/>
                    <a:pt x="1145540" y="894207"/>
                    <a:pt x="1145540" y="585089"/>
                  </a:cubicBezTo>
                  <a:cubicBezTo>
                    <a:pt x="1145540" y="275971"/>
                    <a:pt x="894842" y="25400"/>
                    <a:pt x="585470" y="25400"/>
                  </a:cubicBezTo>
                  <a:lnTo>
                    <a:pt x="585470" y="12700"/>
                  </a:lnTo>
                  <a:lnTo>
                    <a:pt x="585470" y="25400"/>
                  </a:lnTo>
                  <a:cubicBezTo>
                    <a:pt x="276098" y="25400"/>
                    <a:pt x="25400" y="275971"/>
                    <a:pt x="25400" y="585089"/>
                  </a:cubicBezTo>
                  <a:close/>
                </a:path>
              </a:pathLst>
            </a:custGeom>
            <a:solidFill>
              <a:srgbClr val="FFFFFF"/>
            </a:solidFill>
          </p:spPr>
        </p:sp>
      </p:grpSp>
      <p:grpSp>
        <p:nvGrpSpPr>
          <p:cNvPr name="Group 10" id="10"/>
          <p:cNvGrpSpPr/>
          <p:nvPr/>
        </p:nvGrpSpPr>
        <p:grpSpPr>
          <a:xfrm rot="0">
            <a:off x="4458900" y="4050894"/>
            <a:ext cx="9370200" cy="2185200"/>
            <a:chOff x="0" y="0"/>
            <a:chExt cx="12493600" cy="2913600"/>
          </a:xfrm>
        </p:grpSpPr>
        <p:sp>
          <p:nvSpPr>
            <p:cNvPr name="Freeform 11" id="11"/>
            <p:cNvSpPr/>
            <p:nvPr/>
          </p:nvSpPr>
          <p:spPr>
            <a:xfrm flipH="false" flipV="false" rot="0">
              <a:off x="0" y="0"/>
              <a:ext cx="12493600" cy="2913600"/>
            </a:xfrm>
            <a:custGeom>
              <a:avLst/>
              <a:gdLst/>
              <a:ahLst/>
              <a:cxnLst/>
              <a:rect r="r" b="b" t="t" l="l"/>
              <a:pathLst>
                <a:path h="2913600" w="12493600">
                  <a:moveTo>
                    <a:pt x="0" y="0"/>
                  </a:moveTo>
                  <a:lnTo>
                    <a:pt x="12493600" y="0"/>
                  </a:lnTo>
                  <a:lnTo>
                    <a:pt x="12493600" y="2913600"/>
                  </a:lnTo>
                  <a:lnTo>
                    <a:pt x="0" y="2913600"/>
                  </a:lnTo>
                  <a:close/>
                </a:path>
              </a:pathLst>
            </a:custGeom>
            <a:solidFill>
              <a:srgbClr val="000000">
                <a:alpha val="0"/>
              </a:srgbClr>
            </a:solidFill>
          </p:spPr>
        </p:sp>
        <p:sp>
          <p:nvSpPr>
            <p:cNvPr name="TextBox 12" id="12"/>
            <p:cNvSpPr txBox="true"/>
            <p:nvPr/>
          </p:nvSpPr>
          <p:spPr>
            <a:xfrm>
              <a:off x="0" y="-28575"/>
              <a:ext cx="12493600" cy="2942175"/>
            </a:xfrm>
            <a:prstGeom prst="rect">
              <a:avLst/>
            </a:prstGeom>
          </p:spPr>
          <p:txBody>
            <a:bodyPr anchor="t" rtlCol="false" tIns="0" lIns="0" bIns="0" rIns="0"/>
            <a:lstStyle/>
            <a:p>
              <a:pPr algn="ctr">
                <a:lnSpc>
                  <a:spcPts val="7200"/>
                </a:lnSpc>
              </a:pPr>
              <a:r>
                <a:rPr lang="en-US" b="true" sz="6000">
                  <a:solidFill>
                    <a:srgbClr val="FFFFFF"/>
                  </a:solidFill>
                  <a:latin typeface="Arimo Bold"/>
                  <a:ea typeface="Arimo Bold"/>
                  <a:cs typeface="Arimo Bold"/>
                  <a:sym typeface="Arimo Bold"/>
                </a:rPr>
                <a:t>Tone Of Voice</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TOV</a:t>
              </a:r>
            </a:p>
          </p:txBody>
        </p:sp>
      </p:grpSp>
      <p:grpSp>
        <p:nvGrpSpPr>
          <p:cNvPr name="Group 11" id="11"/>
          <p:cNvGrpSpPr/>
          <p:nvPr/>
        </p:nvGrpSpPr>
        <p:grpSpPr>
          <a:xfrm rot="0">
            <a:off x="742050" y="2294000"/>
            <a:ext cx="14862000" cy="2586000"/>
            <a:chOff x="0" y="0"/>
            <a:chExt cx="19816000" cy="3448000"/>
          </a:xfrm>
        </p:grpSpPr>
        <p:sp>
          <p:nvSpPr>
            <p:cNvPr name="Freeform 12" id="12"/>
            <p:cNvSpPr/>
            <p:nvPr/>
          </p:nvSpPr>
          <p:spPr>
            <a:xfrm flipH="false" flipV="false" rot="0">
              <a:off x="0" y="0"/>
              <a:ext cx="19816000" cy="3448000"/>
            </a:xfrm>
            <a:custGeom>
              <a:avLst/>
              <a:gdLst/>
              <a:ahLst/>
              <a:cxnLst/>
              <a:rect r="r" b="b" t="t" l="l"/>
              <a:pathLst>
                <a:path h="3448000" w="19816000">
                  <a:moveTo>
                    <a:pt x="0" y="0"/>
                  </a:moveTo>
                  <a:lnTo>
                    <a:pt x="19816000" y="0"/>
                  </a:lnTo>
                  <a:lnTo>
                    <a:pt x="19816000" y="3448000"/>
                  </a:lnTo>
                  <a:lnTo>
                    <a:pt x="0" y="3448000"/>
                  </a:lnTo>
                  <a:close/>
                </a:path>
              </a:pathLst>
            </a:custGeom>
            <a:solidFill>
              <a:srgbClr val="000000">
                <a:alpha val="0"/>
              </a:srgbClr>
            </a:solidFill>
          </p:spPr>
        </p:sp>
        <p:sp>
          <p:nvSpPr>
            <p:cNvPr name="TextBox 13" id="13"/>
            <p:cNvSpPr txBox="true"/>
            <p:nvPr/>
          </p:nvSpPr>
          <p:spPr>
            <a:xfrm>
              <a:off x="0" y="-19050"/>
              <a:ext cx="19816000" cy="3467050"/>
            </a:xfrm>
            <a:prstGeom prst="rect">
              <a:avLst/>
            </a:prstGeom>
          </p:spPr>
          <p:txBody>
            <a:bodyPr anchor="t" rtlCol="false" tIns="0" lIns="0" bIns="0" rIns="0"/>
            <a:lstStyle/>
            <a:p>
              <a:pPr algn="l">
                <a:lnSpc>
                  <a:spcPts val="2160"/>
                </a:lnSpc>
              </a:pPr>
              <a:r>
                <a:rPr lang="en-US" b="true" sz="1800">
                  <a:solidFill>
                    <a:srgbClr val="000000"/>
                  </a:solidFill>
                  <a:latin typeface="Arimo Bold"/>
                  <a:ea typeface="Arimo Bold"/>
                  <a:cs typeface="Arimo Bold"/>
                  <a:sym typeface="Arimo Bold"/>
                </a:rPr>
                <a:t>Identifying the tone of voice for your brand involves understanding the personality you want your brand to convey and how it speaks to your audience. This tone should be consistent across all communication channels and content, reflecting your brand's values, audience's preferences, and the context of your message.</a:t>
              </a:r>
            </a:p>
            <a:p>
              <a:pPr algn="l">
                <a:lnSpc>
                  <a:spcPts val="4479"/>
                </a:lnSpc>
              </a:pPr>
            </a:p>
            <a:p>
              <a:pPr algn="l">
                <a:lnSpc>
                  <a:spcPts val="2879"/>
                </a:lnSpc>
              </a:pPr>
              <a:r>
                <a:rPr lang="en-US" sz="1800">
                  <a:solidFill>
                    <a:srgbClr val="000000"/>
                  </a:solidFill>
                  <a:latin typeface="Arimo"/>
                  <a:ea typeface="Arimo"/>
                  <a:cs typeface="Arimo"/>
                  <a:sym typeface="Arimo"/>
                </a:rPr>
                <a:t>To help identify your tone of voice, highlight green 5 words that align with your brand and highlight red 3 words that do not. </a:t>
              </a:r>
            </a:p>
            <a:p>
              <a:pPr algn="l">
                <a:lnSpc>
                  <a:spcPts val="4479"/>
                </a:lnSpc>
              </a:pPr>
            </a:p>
            <a:p>
              <a:pPr algn="l">
                <a:lnSpc>
                  <a:spcPts val="4479"/>
                </a:lnSpc>
              </a:pPr>
            </a:p>
          </p:txBody>
        </p:sp>
      </p:grpSp>
      <p:graphicFrame>
        <p:nvGraphicFramePr>
          <p:cNvPr name="Table 14" id="14"/>
          <p:cNvGraphicFramePr>
            <a:graphicFrameLocks noGrp="true"/>
          </p:cNvGraphicFramePr>
          <p:nvPr/>
        </p:nvGraphicFramePr>
        <p:xfrm>
          <a:off x="1904950" y="4525850"/>
          <a:ext cx="14401800" cy="3810000"/>
        </p:xfrm>
        <a:graphic>
          <a:graphicData uri="http://schemas.openxmlformats.org/drawingml/2006/table">
            <a:tbl>
              <a:tblPr/>
              <a:tblGrid>
                <a:gridCol w="2057400"/>
                <a:gridCol w="2057400"/>
                <a:gridCol w="2057400"/>
                <a:gridCol w="2057400"/>
                <a:gridCol w="2057400"/>
                <a:gridCol w="2057400"/>
                <a:gridCol w="2057400"/>
              </a:tblGrid>
              <a:tr h="762000">
                <a:tc>
                  <a:txBody>
                    <a:bodyPr anchor="t" rtlCol="false"/>
                    <a:lstStyle/>
                    <a:p>
                      <a:pPr algn="l">
                        <a:lnSpc>
                          <a:spcPts val="2160"/>
                        </a:lnSpc>
                        <a:defRPr/>
                      </a:pPr>
                      <a:r>
                        <a:rPr lang="en-US" sz="1800">
                          <a:solidFill>
                            <a:srgbClr val="000000"/>
                          </a:solidFill>
                          <a:latin typeface="Arimo"/>
                          <a:ea typeface="Arimo"/>
                          <a:cs typeface="Arimo"/>
                          <a:sym typeface="Arimo"/>
                        </a:rPr>
                        <a:t>Authoritative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Passionate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Caring/Warm</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Playful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Conversational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Romantic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Sympathetic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762000">
                <a:tc>
                  <a:txBody>
                    <a:bodyPr anchor="t" rtlCol="false"/>
                    <a:lstStyle/>
                    <a:p>
                      <a:pPr algn="l">
                        <a:lnSpc>
                          <a:spcPts val="2160"/>
                        </a:lnSpc>
                        <a:defRPr/>
                      </a:pPr>
                      <a:r>
                        <a:rPr lang="en-US" sz="1800">
                          <a:solidFill>
                            <a:srgbClr val="000000"/>
                          </a:solidFill>
                          <a:latin typeface="Arimo"/>
                          <a:ea typeface="Arimo"/>
                          <a:cs typeface="Arimo"/>
                          <a:sym typeface="Arimo"/>
                        </a:rPr>
                        <a:t>Coarse</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Quirky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Conservative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Respectful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Formal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Upbeat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Humorous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762000">
                <a:tc>
                  <a:txBody>
                    <a:bodyPr anchor="t" rtlCol="false"/>
                    <a:lstStyle/>
                    <a:p>
                      <a:pPr algn="l">
                        <a:lnSpc>
                          <a:spcPts val="2160"/>
                        </a:lnSpc>
                        <a:defRPr/>
                      </a:pPr>
                      <a:r>
                        <a:rPr lang="en-US" sz="1800">
                          <a:solidFill>
                            <a:srgbClr val="000000"/>
                          </a:solidFill>
                          <a:latin typeface="Arimo"/>
                          <a:ea typeface="Arimo"/>
                          <a:cs typeface="Arimo"/>
                          <a:sym typeface="Arimo"/>
                        </a:rPr>
                        <a:t>Empathetic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Serious</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Enthusiastic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Adventure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Funny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Unapologetic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Nostalgic/</a:t>
                      </a:r>
                      <a:endParaRPr lang="en-US" sz="1100"/>
                    </a:p>
                    <a:p>
                      <a:pPr algn="l">
                        <a:lnSpc>
                          <a:spcPts val="2160"/>
                        </a:lnSpc>
                      </a:pPr>
                      <a:r>
                        <a:rPr lang="en-US" sz="1800">
                          <a:solidFill>
                            <a:srgbClr val="000000"/>
                          </a:solidFill>
                          <a:latin typeface="Arimo"/>
                          <a:ea typeface="Arimo"/>
                          <a:cs typeface="Arimo"/>
                          <a:sym typeface="Arimo"/>
                        </a:rPr>
                        <a:t>Experienced </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762000">
                <a:tc>
                  <a:txBody>
                    <a:bodyPr anchor="t" rtlCol="false"/>
                    <a:lstStyle/>
                    <a:p>
                      <a:pPr algn="l">
                        <a:lnSpc>
                          <a:spcPts val="2160"/>
                        </a:lnSpc>
                        <a:defRPr/>
                      </a:pPr>
                      <a:r>
                        <a:rPr lang="en-US" sz="1800">
                          <a:solidFill>
                            <a:srgbClr val="000000"/>
                          </a:solidFill>
                          <a:latin typeface="Arimo"/>
                          <a:ea typeface="Arimo"/>
                          <a:cs typeface="Arimo"/>
                          <a:sym typeface="Arimo"/>
                        </a:rPr>
                        <a:t>Friendly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Trendy</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Fun/</a:t>
                      </a:r>
                      <a:endParaRPr lang="en-US" sz="1100"/>
                    </a:p>
                    <a:p>
                      <a:pPr algn="l">
                        <a:lnSpc>
                          <a:spcPts val="2160"/>
                        </a:lnSpc>
                      </a:pPr>
                      <a:r>
                        <a:rPr lang="en-US" sz="1800">
                          <a:solidFill>
                            <a:srgbClr val="000000"/>
                          </a:solidFill>
                          <a:latin typeface="Arimo"/>
                          <a:ea typeface="Arimo"/>
                          <a:cs typeface="Arimo"/>
                          <a:sym typeface="Arimo"/>
                        </a:rPr>
                        <a:t>Respectful </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Trustworthy/ Genuine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Matter-of-fact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Professional</a:t>
                      </a:r>
                      <a:endParaRPr lang="en-US" sz="1100"/>
                    </a:p>
                    <a:p>
                      <a:pPr algn="l">
                        <a:lnSpc>
                          <a:spcPts val="2160"/>
                        </a:lnSpc>
                      </a:pPr>
                      <a:r>
                        <a:rPr lang="en-US" sz="1800">
                          <a:solidFill>
                            <a:srgbClr val="000000"/>
                          </a:solidFill>
                          <a:latin typeface="Arimo"/>
                          <a:ea typeface="Arimo"/>
                          <a:cs typeface="Arimo"/>
                          <a:sym typeface="Arimo"/>
                        </a:rPr>
                        <a:t>/Relaxed </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Freedom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r h="762000">
                <a:tc>
                  <a:txBody>
                    <a:bodyPr anchor="t" rtlCol="false"/>
                    <a:lstStyle/>
                    <a:p>
                      <a:pPr algn="l">
                        <a:lnSpc>
                          <a:spcPts val="2160"/>
                        </a:lnSpc>
                        <a:defRPr/>
                      </a:pPr>
                      <a:r>
                        <a:rPr lang="en-US" sz="1800">
                          <a:solidFill>
                            <a:srgbClr val="000000"/>
                          </a:solidFill>
                          <a:latin typeface="Arimo"/>
                          <a:ea typeface="Arimo"/>
                          <a:cs typeface="Arimo"/>
                          <a:sym typeface="Arimo"/>
                        </a:rPr>
                        <a:t>Informative/ Knowledgeable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Witty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3359"/>
                        </a:lnSpc>
                        <a:defRPr/>
                      </a:pPr>
                      <a:endParaRPr lang="en-US" sz="1100"/>
                    </a:p>
                    <a:p>
                      <a:pPr algn="l">
                        <a:lnSpc>
                          <a:spcPts val="2160"/>
                        </a:lnSpc>
                      </a:pPr>
                      <a:r>
                        <a:rPr lang="en-US" sz="1800">
                          <a:solidFill>
                            <a:srgbClr val="000000"/>
                          </a:solidFill>
                          <a:latin typeface="Arimo"/>
                          <a:ea typeface="Arimo"/>
                          <a:cs typeface="Arimo"/>
                          <a:sym typeface="Arimo"/>
                        </a:rPr>
                        <a:t>Irreverent</a:t>
                      </a:r>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Cheerful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Professional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Dry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c>
                  <a:txBody>
                    <a:bodyPr anchor="t" rtlCol="false"/>
                    <a:lstStyle/>
                    <a:p>
                      <a:pPr algn="l">
                        <a:lnSpc>
                          <a:spcPts val="2160"/>
                        </a:lnSpc>
                        <a:defRPr/>
                      </a:pPr>
                      <a:r>
                        <a:rPr lang="en-US" sz="1800">
                          <a:solidFill>
                            <a:srgbClr val="000000"/>
                          </a:solidFill>
                          <a:latin typeface="Arimo"/>
                          <a:ea typeface="Arimo"/>
                          <a:cs typeface="Arimo"/>
                          <a:sym typeface="Arimo"/>
                        </a:rPr>
                        <a:t>Sarcastic </a:t>
                      </a:r>
                      <a:endParaRPr lang="en-US" sz="1100"/>
                    </a:p>
                  </a:txBody>
                  <a:tcPr marL="91425" marR="91425" marT="91425" marB="91425"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TOV</a:t>
              </a:r>
            </a:p>
          </p:txBody>
        </p:sp>
      </p:grpSp>
      <p:grpSp>
        <p:nvGrpSpPr>
          <p:cNvPr name="Group 11" id="11"/>
          <p:cNvGrpSpPr/>
          <p:nvPr/>
        </p:nvGrpSpPr>
        <p:grpSpPr>
          <a:xfrm rot="0">
            <a:off x="742050" y="2294000"/>
            <a:ext cx="14862000" cy="3324600"/>
            <a:chOff x="0" y="0"/>
            <a:chExt cx="19816000" cy="4432800"/>
          </a:xfrm>
        </p:grpSpPr>
        <p:sp>
          <p:nvSpPr>
            <p:cNvPr name="Freeform 12" id="12"/>
            <p:cNvSpPr/>
            <p:nvPr/>
          </p:nvSpPr>
          <p:spPr>
            <a:xfrm flipH="false" flipV="false" rot="0">
              <a:off x="0" y="0"/>
              <a:ext cx="19816000" cy="4432800"/>
            </a:xfrm>
            <a:custGeom>
              <a:avLst/>
              <a:gdLst/>
              <a:ahLst/>
              <a:cxnLst/>
              <a:rect r="r" b="b" t="t" l="l"/>
              <a:pathLst>
                <a:path h="4432800" w="19816000">
                  <a:moveTo>
                    <a:pt x="0" y="0"/>
                  </a:moveTo>
                  <a:lnTo>
                    <a:pt x="19816000" y="0"/>
                  </a:lnTo>
                  <a:lnTo>
                    <a:pt x="19816000" y="4432800"/>
                  </a:lnTo>
                  <a:lnTo>
                    <a:pt x="0" y="4432800"/>
                  </a:lnTo>
                  <a:close/>
                </a:path>
              </a:pathLst>
            </a:custGeom>
            <a:solidFill>
              <a:srgbClr val="000000">
                <a:alpha val="0"/>
              </a:srgbClr>
            </a:solidFill>
          </p:spPr>
        </p:sp>
        <p:sp>
          <p:nvSpPr>
            <p:cNvPr name="TextBox 13" id="13"/>
            <p:cNvSpPr txBox="true"/>
            <p:nvPr/>
          </p:nvSpPr>
          <p:spPr>
            <a:xfrm>
              <a:off x="0" y="-19050"/>
              <a:ext cx="19816000" cy="4451850"/>
            </a:xfrm>
            <a:prstGeom prst="rect">
              <a:avLst/>
            </a:prstGeom>
          </p:spPr>
          <p:txBody>
            <a:bodyPr anchor="t" rtlCol="false" tIns="0" lIns="0" bIns="0" rIns="0"/>
            <a:lstStyle/>
            <a:p>
              <a:pPr algn="l">
                <a:lnSpc>
                  <a:spcPts val="2160"/>
                </a:lnSpc>
              </a:pPr>
              <a:r>
                <a:rPr lang="en-US" b="true" sz="1800">
                  <a:solidFill>
                    <a:srgbClr val="000000"/>
                  </a:solidFill>
                  <a:latin typeface="Arimo Bold"/>
                  <a:ea typeface="Arimo Bold"/>
                  <a:cs typeface="Arimo Bold"/>
                  <a:sym typeface="Arimo Bold"/>
                </a:rPr>
                <a:t>Identifying the tone of voice for your brand involves understanding the personality you want your brand to convey and how it speaks to your audience. This tone should be consistent across all communication channels and content, reflecting your brand's values, audience's preferences, and the context of your message.</a:t>
              </a:r>
            </a:p>
            <a:p>
              <a:pPr algn="l">
                <a:lnSpc>
                  <a:spcPts val="4479"/>
                </a:lnSpc>
              </a:pPr>
            </a:p>
            <a:p>
              <a:pPr algn="l">
                <a:lnSpc>
                  <a:spcPts val="2879"/>
                </a:lnSpc>
              </a:pPr>
              <a:r>
                <a:rPr lang="en-US" sz="1800">
                  <a:solidFill>
                    <a:srgbClr val="000000"/>
                  </a:solidFill>
                  <a:latin typeface="Arimo"/>
                  <a:ea typeface="Arimo"/>
                  <a:cs typeface="Arimo"/>
                  <a:sym typeface="Arimo"/>
                </a:rPr>
                <a:t>Think about  how these traits you identify above and how these can translate into your communication. For instance, if you're 'compassionate,' your messages might be more empathetic and supportive. Jot down some phrases or sentences as examples. </a:t>
              </a:r>
            </a:p>
            <a:p>
              <a:pPr algn="l">
                <a:lnSpc>
                  <a:spcPts val="4479"/>
                </a:lnSpc>
              </a:pPr>
            </a:p>
            <a:p>
              <a:pPr algn="l">
                <a:lnSpc>
                  <a:spcPts val="4479"/>
                </a:lnSpc>
              </a:pPr>
            </a:p>
            <a:p>
              <a:pPr algn="l">
                <a:lnSpc>
                  <a:spcPts val="4479"/>
                </a:lnSpc>
              </a:pP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sp>
        <p:nvSpPr>
          <p:cNvPr name="AutoShape 7" id="7"/>
          <p:cNvSpPr/>
          <p:nvPr/>
        </p:nvSpPr>
        <p:spPr>
          <a:xfrm rot="5323242">
            <a:off x="8723343" y="8810248"/>
            <a:ext cx="853263" cy="0"/>
          </a:xfrm>
          <a:prstGeom prst="line">
            <a:avLst/>
          </a:prstGeom>
          <a:ln cap="rnd" w="9525">
            <a:solidFill>
              <a:srgbClr val="FFFFFF"/>
            </a:solidFill>
            <a:prstDash val="solid"/>
            <a:headEnd type="none" len="sm" w="sm"/>
            <a:tailEnd type="triangle" len="med" w="lg"/>
          </a:ln>
        </p:spPr>
      </p:sp>
      <p:grpSp>
        <p:nvGrpSpPr>
          <p:cNvPr name="Group 8" id="8"/>
          <p:cNvGrpSpPr/>
          <p:nvPr/>
        </p:nvGrpSpPr>
        <p:grpSpPr>
          <a:xfrm rot="0">
            <a:off x="8704867" y="8670293"/>
            <a:ext cx="878250" cy="877650"/>
            <a:chOff x="0" y="0"/>
            <a:chExt cx="1171000" cy="1170200"/>
          </a:xfrm>
        </p:grpSpPr>
        <p:sp>
          <p:nvSpPr>
            <p:cNvPr name="Freeform 9" id="9"/>
            <p:cNvSpPr/>
            <p:nvPr/>
          </p:nvSpPr>
          <p:spPr>
            <a:xfrm flipH="false" flipV="false" rot="0">
              <a:off x="0" y="0"/>
              <a:ext cx="1170940" cy="1170178"/>
            </a:xfrm>
            <a:custGeom>
              <a:avLst/>
              <a:gdLst/>
              <a:ahLst/>
              <a:cxnLst/>
              <a:rect r="r" b="b" t="t" l="l"/>
              <a:pathLst>
                <a:path h="1170178" w="1170940">
                  <a:moveTo>
                    <a:pt x="0" y="585089"/>
                  </a:moveTo>
                  <a:cubicBezTo>
                    <a:pt x="0" y="262001"/>
                    <a:pt x="262128" y="0"/>
                    <a:pt x="585470" y="0"/>
                  </a:cubicBezTo>
                  <a:lnTo>
                    <a:pt x="585470" y="12700"/>
                  </a:lnTo>
                  <a:lnTo>
                    <a:pt x="585470" y="0"/>
                  </a:lnTo>
                  <a:cubicBezTo>
                    <a:pt x="908812" y="0"/>
                    <a:pt x="1170940" y="262001"/>
                    <a:pt x="1170940" y="585089"/>
                  </a:cubicBezTo>
                  <a:lnTo>
                    <a:pt x="1158240" y="585089"/>
                  </a:lnTo>
                  <a:lnTo>
                    <a:pt x="1170940" y="585089"/>
                  </a:lnTo>
                  <a:cubicBezTo>
                    <a:pt x="1170940" y="908177"/>
                    <a:pt x="908812" y="1170178"/>
                    <a:pt x="585470" y="1170178"/>
                  </a:cubicBezTo>
                  <a:lnTo>
                    <a:pt x="585470" y="1157478"/>
                  </a:lnTo>
                  <a:lnTo>
                    <a:pt x="585470" y="1170178"/>
                  </a:lnTo>
                  <a:cubicBezTo>
                    <a:pt x="262128" y="1170178"/>
                    <a:pt x="0" y="908304"/>
                    <a:pt x="0" y="585089"/>
                  </a:cubicBezTo>
                  <a:lnTo>
                    <a:pt x="12700" y="585089"/>
                  </a:lnTo>
                  <a:lnTo>
                    <a:pt x="25400" y="585089"/>
                  </a:lnTo>
                  <a:lnTo>
                    <a:pt x="12700" y="585089"/>
                  </a:lnTo>
                  <a:lnTo>
                    <a:pt x="0" y="585089"/>
                  </a:lnTo>
                  <a:moveTo>
                    <a:pt x="25400" y="585089"/>
                  </a:moveTo>
                  <a:cubicBezTo>
                    <a:pt x="25400" y="592074"/>
                    <a:pt x="19685" y="597789"/>
                    <a:pt x="12700" y="597789"/>
                  </a:cubicBezTo>
                  <a:cubicBezTo>
                    <a:pt x="5715" y="597789"/>
                    <a:pt x="0" y="592074"/>
                    <a:pt x="0" y="585089"/>
                  </a:cubicBezTo>
                  <a:cubicBezTo>
                    <a:pt x="0" y="578104"/>
                    <a:pt x="5715" y="572389"/>
                    <a:pt x="12700" y="572389"/>
                  </a:cubicBezTo>
                  <a:cubicBezTo>
                    <a:pt x="19685" y="572389"/>
                    <a:pt x="25400" y="578104"/>
                    <a:pt x="25400" y="585089"/>
                  </a:cubicBezTo>
                  <a:cubicBezTo>
                    <a:pt x="25400" y="894207"/>
                    <a:pt x="276098" y="1144778"/>
                    <a:pt x="585470" y="1144778"/>
                  </a:cubicBezTo>
                  <a:cubicBezTo>
                    <a:pt x="894842" y="1144778"/>
                    <a:pt x="1145540" y="894207"/>
                    <a:pt x="1145540" y="585089"/>
                  </a:cubicBezTo>
                  <a:cubicBezTo>
                    <a:pt x="1145540" y="275971"/>
                    <a:pt x="894842" y="25400"/>
                    <a:pt x="585470" y="25400"/>
                  </a:cubicBezTo>
                  <a:lnTo>
                    <a:pt x="585470" y="12700"/>
                  </a:lnTo>
                  <a:lnTo>
                    <a:pt x="585470" y="25400"/>
                  </a:lnTo>
                  <a:cubicBezTo>
                    <a:pt x="276098" y="25400"/>
                    <a:pt x="25400" y="275971"/>
                    <a:pt x="25400" y="585089"/>
                  </a:cubicBezTo>
                  <a:close/>
                </a:path>
              </a:pathLst>
            </a:custGeom>
            <a:solidFill>
              <a:srgbClr val="FFFFFF"/>
            </a:solidFill>
          </p:spPr>
        </p:sp>
      </p:grpSp>
      <p:grpSp>
        <p:nvGrpSpPr>
          <p:cNvPr name="Group 10" id="10"/>
          <p:cNvGrpSpPr/>
          <p:nvPr/>
        </p:nvGrpSpPr>
        <p:grpSpPr>
          <a:xfrm rot="0">
            <a:off x="4458900" y="4050894"/>
            <a:ext cx="9370200" cy="2185200"/>
            <a:chOff x="0" y="0"/>
            <a:chExt cx="12493600" cy="2913600"/>
          </a:xfrm>
        </p:grpSpPr>
        <p:sp>
          <p:nvSpPr>
            <p:cNvPr name="Freeform 11" id="11"/>
            <p:cNvSpPr/>
            <p:nvPr/>
          </p:nvSpPr>
          <p:spPr>
            <a:xfrm flipH="false" flipV="false" rot="0">
              <a:off x="0" y="0"/>
              <a:ext cx="12493600" cy="2913600"/>
            </a:xfrm>
            <a:custGeom>
              <a:avLst/>
              <a:gdLst/>
              <a:ahLst/>
              <a:cxnLst/>
              <a:rect r="r" b="b" t="t" l="l"/>
              <a:pathLst>
                <a:path h="2913600" w="12493600">
                  <a:moveTo>
                    <a:pt x="0" y="0"/>
                  </a:moveTo>
                  <a:lnTo>
                    <a:pt x="12493600" y="0"/>
                  </a:lnTo>
                  <a:lnTo>
                    <a:pt x="12493600" y="2913600"/>
                  </a:lnTo>
                  <a:lnTo>
                    <a:pt x="0" y="2913600"/>
                  </a:lnTo>
                  <a:close/>
                </a:path>
              </a:pathLst>
            </a:custGeom>
            <a:solidFill>
              <a:srgbClr val="000000">
                <a:alpha val="0"/>
              </a:srgbClr>
            </a:solidFill>
          </p:spPr>
        </p:sp>
        <p:sp>
          <p:nvSpPr>
            <p:cNvPr name="TextBox 12" id="12"/>
            <p:cNvSpPr txBox="true"/>
            <p:nvPr/>
          </p:nvSpPr>
          <p:spPr>
            <a:xfrm>
              <a:off x="0" y="-28575"/>
              <a:ext cx="12493600" cy="2942175"/>
            </a:xfrm>
            <a:prstGeom prst="rect">
              <a:avLst/>
            </a:prstGeom>
          </p:spPr>
          <p:txBody>
            <a:bodyPr anchor="t" rtlCol="false" tIns="0" lIns="0" bIns="0" rIns="0"/>
            <a:lstStyle/>
            <a:p>
              <a:pPr algn="ctr">
                <a:lnSpc>
                  <a:spcPts val="7200"/>
                </a:lnSpc>
              </a:pPr>
              <a:r>
                <a:rPr lang="en-US" b="true" sz="6000">
                  <a:solidFill>
                    <a:srgbClr val="FFFFFF"/>
                  </a:solidFill>
                  <a:latin typeface="Arimo Bold"/>
                  <a:ea typeface="Arimo Bold"/>
                  <a:cs typeface="Arimo Bold"/>
                  <a:sym typeface="Arimo Bold"/>
                </a:rPr>
                <a:t>Distributing Our Voice</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Content Pillars </a:t>
              </a:r>
            </a:p>
          </p:txBody>
        </p:sp>
      </p:grpSp>
      <p:grpSp>
        <p:nvGrpSpPr>
          <p:cNvPr name="Group 11" id="11"/>
          <p:cNvGrpSpPr/>
          <p:nvPr/>
        </p:nvGrpSpPr>
        <p:grpSpPr>
          <a:xfrm rot="-10800000">
            <a:off x="961050" y="3555274"/>
            <a:ext cx="4990800" cy="4210800"/>
            <a:chOff x="0" y="0"/>
            <a:chExt cx="6654400" cy="5614400"/>
          </a:xfrm>
        </p:grpSpPr>
        <p:sp>
          <p:nvSpPr>
            <p:cNvPr name="Freeform 12" id="12"/>
            <p:cNvSpPr/>
            <p:nvPr/>
          </p:nvSpPr>
          <p:spPr>
            <a:xfrm flipH="false" flipV="false" rot="0">
              <a:off x="0" y="0"/>
              <a:ext cx="6654419" cy="5614416"/>
            </a:xfrm>
            <a:custGeom>
              <a:avLst/>
              <a:gdLst/>
              <a:ahLst/>
              <a:cxnLst/>
              <a:rect r="r" b="b" t="t" l="l"/>
              <a:pathLst>
                <a:path h="5614416" w="6654419">
                  <a:moveTo>
                    <a:pt x="0" y="5614416"/>
                  </a:moveTo>
                  <a:lnTo>
                    <a:pt x="3327146" y="0"/>
                  </a:lnTo>
                  <a:lnTo>
                    <a:pt x="6654419" y="5614416"/>
                  </a:lnTo>
                  <a:close/>
                </a:path>
              </a:pathLst>
            </a:custGeom>
            <a:solidFill>
              <a:srgbClr val="9F73E3"/>
            </a:solidFill>
          </p:spPr>
        </p:sp>
      </p:grpSp>
      <p:grpSp>
        <p:nvGrpSpPr>
          <p:cNvPr name="Group 13" id="13"/>
          <p:cNvGrpSpPr/>
          <p:nvPr/>
        </p:nvGrpSpPr>
        <p:grpSpPr>
          <a:xfrm rot="0">
            <a:off x="961050" y="5613626"/>
            <a:ext cx="4990800" cy="3707400"/>
            <a:chOff x="0" y="0"/>
            <a:chExt cx="6654400" cy="4943200"/>
          </a:xfrm>
        </p:grpSpPr>
        <p:sp>
          <p:nvSpPr>
            <p:cNvPr name="Freeform 14" id="14"/>
            <p:cNvSpPr/>
            <p:nvPr/>
          </p:nvSpPr>
          <p:spPr>
            <a:xfrm flipH="false" flipV="false" rot="0">
              <a:off x="0" y="0"/>
              <a:ext cx="6654419" cy="4943221"/>
            </a:xfrm>
            <a:custGeom>
              <a:avLst/>
              <a:gdLst/>
              <a:ahLst/>
              <a:cxnLst/>
              <a:rect r="r" b="b" t="t" l="l"/>
              <a:pathLst>
                <a:path h="4943221" w="6654419">
                  <a:moveTo>
                    <a:pt x="0" y="4943221"/>
                  </a:moveTo>
                  <a:lnTo>
                    <a:pt x="3327146" y="0"/>
                  </a:lnTo>
                  <a:lnTo>
                    <a:pt x="6654419" y="4943221"/>
                  </a:lnTo>
                  <a:close/>
                </a:path>
              </a:pathLst>
            </a:custGeom>
            <a:solidFill>
              <a:srgbClr val="9F73E3"/>
            </a:solidFill>
          </p:spPr>
        </p:sp>
      </p:grpSp>
      <p:grpSp>
        <p:nvGrpSpPr>
          <p:cNvPr name="Group 15" id="15"/>
          <p:cNvGrpSpPr/>
          <p:nvPr/>
        </p:nvGrpSpPr>
        <p:grpSpPr>
          <a:xfrm rot="0">
            <a:off x="961200" y="3832376"/>
            <a:ext cx="4990800" cy="677400"/>
            <a:chOff x="0" y="0"/>
            <a:chExt cx="6654400" cy="903200"/>
          </a:xfrm>
        </p:grpSpPr>
        <p:sp>
          <p:nvSpPr>
            <p:cNvPr name="Freeform 16" id="16"/>
            <p:cNvSpPr/>
            <p:nvPr/>
          </p:nvSpPr>
          <p:spPr>
            <a:xfrm flipH="false" flipV="false" rot="0">
              <a:off x="0" y="0"/>
              <a:ext cx="6654400" cy="903200"/>
            </a:xfrm>
            <a:custGeom>
              <a:avLst/>
              <a:gdLst/>
              <a:ahLst/>
              <a:cxnLst/>
              <a:rect r="r" b="b" t="t" l="l"/>
              <a:pathLst>
                <a:path h="903200" w="6654400">
                  <a:moveTo>
                    <a:pt x="0" y="0"/>
                  </a:moveTo>
                  <a:lnTo>
                    <a:pt x="6654400" y="0"/>
                  </a:lnTo>
                  <a:lnTo>
                    <a:pt x="6654400" y="903200"/>
                  </a:lnTo>
                  <a:lnTo>
                    <a:pt x="0" y="903200"/>
                  </a:lnTo>
                  <a:close/>
                </a:path>
              </a:pathLst>
            </a:custGeom>
            <a:solidFill>
              <a:srgbClr val="000000">
                <a:alpha val="0"/>
              </a:srgbClr>
            </a:solidFill>
          </p:spPr>
        </p:sp>
        <p:sp>
          <p:nvSpPr>
            <p:cNvPr name="TextBox 17" id="17"/>
            <p:cNvSpPr txBox="true"/>
            <p:nvPr/>
          </p:nvSpPr>
          <p:spPr>
            <a:xfrm>
              <a:off x="0" y="-9525"/>
              <a:ext cx="6654400" cy="912725"/>
            </a:xfrm>
            <a:prstGeom prst="rect">
              <a:avLst/>
            </a:prstGeom>
          </p:spPr>
          <p:txBody>
            <a:bodyPr anchor="t" rtlCol="false" tIns="0" lIns="0" bIns="0" rIns="0"/>
            <a:lstStyle/>
            <a:p>
              <a:pPr algn="ctr">
                <a:lnSpc>
                  <a:spcPts val="2400"/>
                </a:lnSpc>
              </a:pPr>
              <a:r>
                <a:rPr lang="en-US" b="true" sz="2000">
                  <a:solidFill>
                    <a:srgbClr val="FFFFFF"/>
                  </a:solidFill>
                  <a:latin typeface="Arimo Bold"/>
                  <a:ea typeface="Arimo Bold"/>
                  <a:cs typeface="Arimo Bold"/>
                  <a:sym typeface="Arimo Bold"/>
                </a:rPr>
                <a:t>Awareness</a:t>
              </a:r>
            </a:p>
          </p:txBody>
        </p:sp>
      </p:grpSp>
      <p:grpSp>
        <p:nvGrpSpPr>
          <p:cNvPr name="Group 18" id="18"/>
          <p:cNvGrpSpPr/>
          <p:nvPr/>
        </p:nvGrpSpPr>
        <p:grpSpPr>
          <a:xfrm rot="0">
            <a:off x="961200" y="5358326"/>
            <a:ext cx="4990800" cy="677400"/>
            <a:chOff x="0" y="0"/>
            <a:chExt cx="6654400" cy="903200"/>
          </a:xfrm>
        </p:grpSpPr>
        <p:sp>
          <p:nvSpPr>
            <p:cNvPr name="Freeform 19" id="19"/>
            <p:cNvSpPr/>
            <p:nvPr/>
          </p:nvSpPr>
          <p:spPr>
            <a:xfrm flipH="false" flipV="false" rot="0">
              <a:off x="0" y="0"/>
              <a:ext cx="6654400" cy="903200"/>
            </a:xfrm>
            <a:custGeom>
              <a:avLst/>
              <a:gdLst/>
              <a:ahLst/>
              <a:cxnLst/>
              <a:rect r="r" b="b" t="t" l="l"/>
              <a:pathLst>
                <a:path h="903200" w="6654400">
                  <a:moveTo>
                    <a:pt x="0" y="0"/>
                  </a:moveTo>
                  <a:lnTo>
                    <a:pt x="6654400" y="0"/>
                  </a:lnTo>
                  <a:lnTo>
                    <a:pt x="6654400" y="903200"/>
                  </a:lnTo>
                  <a:lnTo>
                    <a:pt x="0" y="903200"/>
                  </a:lnTo>
                  <a:close/>
                </a:path>
              </a:pathLst>
            </a:custGeom>
            <a:solidFill>
              <a:srgbClr val="000000">
                <a:alpha val="0"/>
              </a:srgbClr>
            </a:solidFill>
          </p:spPr>
        </p:sp>
        <p:sp>
          <p:nvSpPr>
            <p:cNvPr name="TextBox 20" id="20"/>
            <p:cNvSpPr txBox="true"/>
            <p:nvPr/>
          </p:nvSpPr>
          <p:spPr>
            <a:xfrm>
              <a:off x="0" y="-9525"/>
              <a:ext cx="6654400" cy="912725"/>
            </a:xfrm>
            <a:prstGeom prst="rect">
              <a:avLst/>
            </a:prstGeom>
          </p:spPr>
          <p:txBody>
            <a:bodyPr anchor="t" rtlCol="false" tIns="0" lIns="0" bIns="0" rIns="0"/>
            <a:lstStyle/>
            <a:p>
              <a:pPr algn="ctr">
                <a:lnSpc>
                  <a:spcPts val="2400"/>
                </a:lnSpc>
              </a:pPr>
              <a:r>
                <a:rPr lang="en-US" b="true" sz="2000">
                  <a:solidFill>
                    <a:srgbClr val="FFFFFF"/>
                  </a:solidFill>
                  <a:latin typeface="Arimo Bold"/>
                  <a:ea typeface="Arimo Bold"/>
                  <a:cs typeface="Arimo Bold"/>
                  <a:sym typeface="Arimo Bold"/>
                </a:rPr>
                <a:t>Consideration</a:t>
              </a:r>
            </a:p>
          </p:txBody>
        </p:sp>
      </p:grpSp>
      <p:grpSp>
        <p:nvGrpSpPr>
          <p:cNvPr name="Group 21" id="21"/>
          <p:cNvGrpSpPr/>
          <p:nvPr/>
        </p:nvGrpSpPr>
        <p:grpSpPr>
          <a:xfrm rot="0">
            <a:off x="961050" y="7128626"/>
            <a:ext cx="4990800" cy="677400"/>
            <a:chOff x="0" y="0"/>
            <a:chExt cx="6654400" cy="903200"/>
          </a:xfrm>
        </p:grpSpPr>
        <p:sp>
          <p:nvSpPr>
            <p:cNvPr name="Freeform 22" id="22"/>
            <p:cNvSpPr/>
            <p:nvPr/>
          </p:nvSpPr>
          <p:spPr>
            <a:xfrm flipH="false" flipV="false" rot="0">
              <a:off x="0" y="0"/>
              <a:ext cx="6654400" cy="903200"/>
            </a:xfrm>
            <a:custGeom>
              <a:avLst/>
              <a:gdLst/>
              <a:ahLst/>
              <a:cxnLst/>
              <a:rect r="r" b="b" t="t" l="l"/>
              <a:pathLst>
                <a:path h="903200" w="6654400">
                  <a:moveTo>
                    <a:pt x="0" y="0"/>
                  </a:moveTo>
                  <a:lnTo>
                    <a:pt x="6654400" y="0"/>
                  </a:lnTo>
                  <a:lnTo>
                    <a:pt x="6654400" y="903200"/>
                  </a:lnTo>
                  <a:lnTo>
                    <a:pt x="0" y="903200"/>
                  </a:lnTo>
                  <a:close/>
                </a:path>
              </a:pathLst>
            </a:custGeom>
            <a:solidFill>
              <a:srgbClr val="000000">
                <a:alpha val="0"/>
              </a:srgbClr>
            </a:solidFill>
          </p:spPr>
        </p:sp>
        <p:sp>
          <p:nvSpPr>
            <p:cNvPr name="TextBox 23" id="23"/>
            <p:cNvSpPr txBox="true"/>
            <p:nvPr/>
          </p:nvSpPr>
          <p:spPr>
            <a:xfrm>
              <a:off x="0" y="-9525"/>
              <a:ext cx="6654400" cy="912725"/>
            </a:xfrm>
            <a:prstGeom prst="rect">
              <a:avLst/>
            </a:prstGeom>
          </p:spPr>
          <p:txBody>
            <a:bodyPr anchor="t" rtlCol="false" tIns="0" lIns="0" bIns="0" rIns="0"/>
            <a:lstStyle/>
            <a:p>
              <a:pPr algn="ctr">
                <a:lnSpc>
                  <a:spcPts val="2400"/>
                </a:lnSpc>
              </a:pPr>
              <a:r>
                <a:rPr lang="en-US" b="true" sz="2000">
                  <a:solidFill>
                    <a:srgbClr val="FFFFFF"/>
                  </a:solidFill>
                  <a:latin typeface="Arimo Bold"/>
                  <a:ea typeface="Arimo Bold"/>
                  <a:cs typeface="Arimo Bold"/>
                  <a:sym typeface="Arimo Bold"/>
                </a:rPr>
                <a:t>Conversion</a:t>
              </a:r>
            </a:p>
          </p:txBody>
        </p:sp>
      </p:grpSp>
      <p:grpSp>
        <p:nvGrpSpPr>
          <p:cNvPr name="Group 24" id="24"/>
          <p:cNvGrpSpPr/>
          <p:nvPr/>
        </p:nvGrpSpPr>
        <p:grpSpPr>
          <a:xfrm rot="0">
            <a:off x="961200" y="8410226"/>
            <a:ext cx="4990800" cy="677400"/>
            <a:chOff x="0" y="0"/>
            <a:chExt cx="6654400" cy="903200"/>
          </a:xfrm>
        </p:grpSpPr>
        <p:sp>
          <p:nvSpPr>
            <p:cNvPr name="Freeform 25" id="25"/>
            <p:cNvSpPr/>
            <p:nvPr/>
          </p:nvSpPr>
          <p:spPr>
            <a:xfrm flipH="false" flipV="false" rot="0">
              <a:off x="0" y="0"/>
              <a:ext cx="6654400" cy="903200"/>
            </a:xfrm>
            <a:custGeom>
              <a:avLst/>
              <a:gdLst/>
              <a:ahLst/>
              <a:cxnLst/>
              <a:rect r="r" b="b" t="t" l="l"/>
              <a:pathLst>
                <a:path h="903200" w="6654400">
                  <a:moveTo>
                    <a:pt x="0" y="0"/>
                  </a:moveTo>
                  <a:lnTo>
                    <a:pt x="6654400" y="0"/>
                  </a:lnTo>
                  <a:lnTo>
                    <a:pt x="6654400" y="903200"/>
                  </a:lnTo>
                  <a:lnTo>
                    <a:pt x="0" y="903200"/>
                  </a:lnTo>
                  <a:close/>
                </a:path>
              </a:pathLst>
            </a:custGeom>
            <a:solidFill>
              <a:srgbClr val="000000">
                <a:alpha val="0"/>
              </a:srgbClr>
            </a:solidFill>
          </p:spPr>
        </p:sp>
        <p:sp>
          <p:nvSpPr>
            <p:cNvPr name="TextBox 26" id="26"/>
            <p:cNvSpPr txBox="true"/>
            <p:nvPr/>
          </p:nvSpPr>
          <p:spPr>
            <a:xfrm>
              <a:off x="0" y="-9525"/>
              <a:ext cx="6654400" cy="912725"/>
            </a:xfrm>
            <a:prstGeom prst="rect">
              <a:avLst/>
            </a:prstGeom>
          </p:spPr>
          <p:txBody>
            <a:bodyPr anchor="t" rtlCol="false" tIns="0" lIns="0" bIns="0" rIns="0"/>
            <a:lstStyle/>
            <a:p>
              <a:pPr algn="ctr">
                <a:lnSpc>
                  <a:spcPts val="2400"/>
                </a:lnSpc>
              </a:pPr>
              <a:r>
                <a:rPr lang="en-US" b="true" sz="2000">
                  <a:solidFill>
                    <a:srgbClr val="FFFFFF"/>
                  </a:solidFill>
                  <a:latin typeface="Arimo Bold"/>
                  <a:ea typeface="Arimo Bold"/>
                  <a:cs typeface="Arimo Bold"/>
                  <a:sym typeface="Arimo Bold"/>
                </a:rPr>
                <a:t>Loyalty</a:t>
              </a:r>
            </a:p>
          </p:txBody>
        </p:sp>
      </p:grpSp>
      <p:grpSp>
        <p:nvGrpSpPr>
          <p:cNvPr name="Group 27" id="27"/>
          <p:cNvGrpSpPr/>
          <p:nvPr/>
        </p:nvGrpSpPr>
        <p:grpSpPr>
          <a:xfrm rot="0">
            <a:off x="7096700" y="3832400"/>
            <a:ext cx="10339800" cy="677400"/>
            <a:chOff x="0" y="0"/>
            <a:chExt cx="13786400" cy="903200"/>
          </a:xfrm>
        </p:grpSpPr>
        <p:sp>
          <p:nvSpPr>
            <p:cNvPr name="Freeform 28" id="28"/>
            <p:cNvSpPr/>
            <p:nvPr/>
          </p:nvSpPr>
          <p:spPr>
            <a:xfrm flipH="false" flipV="false" rot="0">
              <a:off x="0" y="0"/>
              <a:ext cx="13786400" cy="903200"/>
            </a:xfrm>
            <a:custGeom>
              <a:avLst/>
              <a:gdLst/>
              <a:ahLst/>
              <a:cxnLst/>
              <a:rect r="r" b="b" t="t" l="l"/>
              <a:pathLst>
                <a:path h="903200" w="13786400">
                  <a:moveTo>
                    <a:pt x="0" y="0"/>
                  </a:moveTo>
                  <a:lnTo>
                    <a:pt x="13786400" y="0"/>
                  </a:lnTo>
                  <a:lnTo>
                    <a:pt x="13786400" y="903200"/>
                  </a:lnTo>
                  <a:lnTo>
                    <a:pt x="0" y="903200"/>
                  </a:lnTo>
                  <a:close/>
                </a:path>
              </a:pathLst>
            </a:custGeom>
            <a:solidFill>
              <a:srgbClr val="000000">
                <a:alpha val="0"/>
              </a:srgbClr>
            </a:solidFill>
          </p:spPr>
        </p:sp>
        <p:sp>
          <p:nvSpPr>
            <p:cNvPr name="TextBox 29" id="29"/>
            <p:cNvSpPr txBox="true"/>
            <p:nvPr/>
          </p:nvSpPr>
          <p:spPr>
            <a:xfrm>
              <a:off x="0" y="-38100"/>
              <a:ext cx="13786400" cy="941300"/>
            </a:xfrm>
            <a:prstGeom prst="rect">
              <a:avLst/>
            </a:prstGeom>
          </p:spPr>
          <p:txBody>
            <a:bodyPr anchor="t" rtlCol="false" tIns="0" lIns="0" bIns="0" rIns="0"/>
            <a:lstStyle/>
            <a:p>
              <a:pPr algn="just">
                <a:lnSpc>
                  <a:spcPts val="2760"/>
                </a:lnSpc>
              </a:pPr>
              <a:r>
                <a:rPr lang="en-US" b="true" sz="2000">
                  <a:solidFill>
                    <a:srgbClr val="2E2E4F"/>
                  </a:solidFill>
                  <a:latin typeface="Arimo Bold"/>
                  <a:ea typeface="Arimo Bold"/>
                  <a:cs typeface="Arimo Bold"/>
                  <a:sym typeface="Arimo Bold"/>
                </a:rPr>
                <a:t>Pillar One - </a:t>
              </a:r>
            </a:p>
          </p:txBody>
        </p:sp>
      </p:grpSp>
      <p:grpSp>
        <p:nvGrpSpPr>
          <p:cNvPr name="Group 30" id="30"/>
          <p:cNvGrpSpPr/>
          <p:nvPr/>
        </p:nvGrpSpPr>
        <p:grpSpPr>
          <a:xfrm rot="0">
            <a:off x="7096700" y="5358336"/>
            <a:ext cx="10515000" cy="677400"/>
            <a:chOff x="0" y="0"/>
            <a:chExt cx="14020000" cy="903200"/>
          </a:xfrm>
        </p:grpSpPr>
        <p:sp>
          <p:nvSpPr>
            <p:cNvPr name="Freeform 31" id="31"/>
            <p:cNvSpPr/>
            <p:nvPr/>
          </p:nvSpPr>
          <p:spPr>
            <a:xfrm flipH="false" flipV="false" rot="0">
              <a:off x="0" y="0"/>
              <a:ext cx="14020000" cy="903200"/>
            </a:xfrm>
            <a:custGeom>
              <a:avLst/>
              <a:gdLst/>
              <a:ahLst/>
              <a:cxnLst/>
              <a:rect r="r" b="b" t="t" l="l"/>
              <a:pathLst>
                <a:path h="903200" w="14020000">
                  <a:moveTo>
                    <a:pt x="0" y="0"/>
                  </a:moveTo>
                  <a:lnTo>
                    <a:pt x="14020000" y="0"/>
                  </a:lnTo>
                  <a:lnTo>
                    <a:pt x="14020000" y="903200"/>
                  </a:lnTo>
                  <a:lnTo>
                    <a:pt x="0" y="903200"/>
                  </a:lnTo>
                  <a:close/>
                </a:path>
              </a:pathLst>
            </a:custGeom>
            <a:solidFill>
              <a:srgbClr val="000000">
                <a:alpha val="0"/>
              </a:srgbClr>
            </a:solidFill>
          </p:spPr>
        </p:sp>
        <p:sp>
          <p:nvSpPr>
            <p:cNvPr name="TextBox 32" id="32"/>
            <p:cNvSpPr txBox="true"/>
            <p:nvPr/>
          </p:nvSpPr>
          <p:spPr>
            <a:xfrm>
              <a:off x="0" y="-38100"/>
              <a:ext cx="14020000" cy="941300"/>
            </a:xfrm>
            <a:prstGeom prst="rect">
              <a:avLst/>
            </a:prstGeom>
          </p:spPr>
          <p:txBody>
            <a:bodyPr anchor="t" rtlCol="false" tIns="0" lIns="0" bIns="0" rIns="0"/>
            <a:lstStyle/>
            <a:p>
              <a:pPr algn="just">
                <a:lnSpc>
                  <a:spcPts val="2760"/>
                </a:lnSpc>
              </a:pPr>
              <a:r>
                <a:rPr lang="en-US" b="true" sz="2000">
                  <a:solidFill>
                    <a:srgbClr val="2E2E4F"/>
                  </a:solidFill>
                  <a:latin typeface="Arimo Bold"/>
                  <a:ea typeface="Arimo Bold"/>
                  <a:cs typeface="Arimo Bold"/>
                  <a:sym typeface="Arimo Bold"/>
                </a:rPr>
                <a:t>Pillar Two - </a:t>
              </a:r>
              <a:r>
                <a:rPr lang="en-US" b="true" sz="2000">
                  <a:solidFill>
                    <a:srgbClr val="555555"/>
                  </a:solidFill>
                  <a:latin typeface="Arimo Bold"/>
                  <a:ea typeface="Arimo Bold"/>
                  <a:cs typeface="Arimo Bold"/>
                  <a:sym typeface="Arimo Bold"/>
                </a:rPr>
                <a:t> </a:t>
              </a:r>
            </a:p>
          </p:txBody>
        </p:sp>
      </p:grpSp>
      <p:grpSp>
        <p:nvGrpSpPr>
          <p:cNvPr name="Group 33" id="33"/>
          <p:cNvGrpSpPr/>
          <p:nvPr/>
        </p:nvGrpSpPr>
        <p:grpSpPr>
          <a:xfrm rot="0">
            <a:off x="757650" y="1982400"/>
            <a:ext cx="16631400" cy="1385400"/>
            <a:chOff x="0" y="0"/>
            <a:chExt cx="22175200" cy="1847200"/>
          </a:xfrm>
        </p:grpSpPr>
        <p:sp>
          <p:nvSpPr>
            <p:cNvPr name="Freeform 34" id="34"/>
            <p:cNvSpPr/>
            <p:nvPr/>
          </p:nvSpPr>
          <p:spPr>
            <a:xfrm flipH="false" flipV="false" rot="0">
              <a:off x="0" y="0"/>
              <a:ext cx="22175200" cy="1847200"/>
            </a:xfrm>
            <a:custGeom>
              <a:avLst/>
              <a:gdLst/>
              <a:ahLst/>
              <a:cxnLst/>
              <a:rect r="r" b="b" t="t" l="l"/>
              <a:pathLst>
                <a:path h="1847200" w="22175200">
                  <a:moveTo>
                    <a:pt x="0" y="0"/>
                  </a:moveTo>
                  <a:lnTo>
                    <a:pt x="22175200" y="0"/>
                  </a:lnTo>
                  <a:lnTo>
                    <a:pt x="22175200" y="1847200"/>
                  </a:lnTo>
                  <a:lnTo>
                    <a:pt x="0" y="1847200"/>
                  </a:lnTo>
                  <a:close/>
                </a:path>
              </a:pathLst>
            </a:custGeom>
            <a:solidFill>
              <a:srgbClr val="000000">
                <a:alpha val="0"/>
              </a:srgbClr>
            </a:solidFill>
          </p:spPr>
        </p:sp>
        <p:sp>
          <p:nvSpPr>
            <p:cNvPr name="TextBox 35" id="35"/>
            <p:cNvSpPr txBox="true"/>
            <p:nvPr/>
          </p:nvSpPr>
          <p:spPr>
            <a:xfrm>
              <a:off x="0" y="-85725"/>
              <a:ext cx="22175200" cy="1932925"/>
            </a:xfrm>
            <a:prstGeom prst="rect">
              <a:avLst/>
            </a:prstGeom>
          </p:spPr>
          <p:txBody>
            <a:bodyPr anchor="t" rtlCol="false" tIns="0" lIns="0" bIns="0" rIns="0"/>
            <a:lstStyle/>
            <a:p>
              <a:pPr algn="l">
                <a:lnSpc>
                  <a:spcPts val="2879"/>
                </a:lnSpc>
              </a:pPr>
              <a:r>
                <a:rPr lang="en-US" b="true" sz="1800">
                  <a:solidFill>
                    <a:srgbClr val="0D0D0D"/>
                  </a:solidFill>
                  <a:latin typeface="Arimo Bold"/>
                  <a:ea typeface="Arimo Bold"/>
                  <a:cs typeface="Arimo Bold"/>
                  <a:sym typeface="Arimo Bold"/>
                </a:rPr>
                <a:t>Content pillars are thematic cornerstones for your content strategy, each representing a main topic relevant to your audience. They organise and guide the creation of subtopics and individual content pieces (like blog posts, videos) to ensure consistency, relevance, and support for SEO and brand authority across all marketing efforts.</a:t>
              </a:r>
            </a:p>
          </p:txBody>
        </p:sp>
      </p:grpSp>
      <p:grpSp>
        <p:nvGrpSpPr>
          <p:cNvPr name="Group 36" id="36"/>
          <p:cNvGrpSpPr/>
          <p:nvPr/>
        </p:nvGrpSpPr>
        <p:grpSpPr>
          <a:xfrm rot="0">
            <a:off x="7096700" y="7128626"/>
            <a:ext cx="10339800" cy="677400"/>
            <a:chOff x="0" y="0"/>
            <a:chExt cx="13786400" cy="903200"/>
          </a:xfrm>
        </p:grpSpPr>
        <p:sp>
          <p:nvSpPr>
            <p:cNvPr name="Freeform 37" id="37"/>
            <p:cNvSpPr/>
            <p:nvPr/>
          </p:nvSpPr>
          <p:spPr>
            <a:xfrm flipH="false" flipV="false" rot="0">
              <a:off x="0" y="0"/>
              <a:ext cx="13786400" cy="903200"/>
            </a:xfrm>
            <a:custGeom>
              <a:avLst/>
              <a:gdLst/>
              <a:ahLst/>
              <a:cxnLst/>
              <a:rect r="r" b="b" t="t" l="l"/>
              <a:pathLst>
                <a:path h="903200" w="13786400">
                  <a:moveTo>
                    <a:pt x="0" y="0"/>
                  </a:moveTo>
                  <a:lnTo>
                    <a:pt x="13786400" y="0"/>
                  </a:lnTo>
                  <a:lnTo>
                    <a:pt x="13786400" y="903200"/>
                  </a:lnTo>
                  <a:lnTo>
                    <a:pt x="0" y="903200"/>
                  </a:lnTo>
                  <a:close/>
                </a:path>
              </a:pathLst>
            </a:custGeom>
            <a:solidFill>
              <a:srgbClr val="000000">
                <a:alpha val="0"/>
              </a:srgbClr>
            </a:solidFill>
          </p:spPr>
        </p:sp>
        <p:sp>
          <p:nvSpPr>
            <p:cNvPr name="TextBox 38" id="38"/>
            <p:cNvSpPr txBox="true"/>
            <p:nvPr/>
          </p:nvSpPr>
          <p:spPr>
            <a:xfrm>
              <a:off x="0" y="-38100"/>
              <a:ext cx="13786400" cy="941300"/>
            </a:xfrm>
            <a:prstGeom prst="rect">
              <a:avLst/>
            </a:prstGeom>
          </p:spPr>
          <p:txBody>
            <a:bodyPr anchor="t" rtlCol="false" tIns="0" lIns="0" bIns="0" rIns="0"/>
            <a:lstStyle/>
            <a:p>
              <a:pPr algn="just">
                <a:lnSpc>
                  <a:spcPts val="2760"/>
                </a:lnSpc>
              </a:pPr>
              <a:r>
                <a:rPr lang="en-US" b="true" sz="2000">
                  <a:solidFill>
                    <a:srgbClr val="2E2E4F"/>
                  </a:solidFill>
                  <a:latin typeface="Arimo Bold"/>
                  <a:ea typeface="Arimo Bold"/>
                  <a:cs typeface="Arimo Bold"/>
                  <a:sym typeface="Arimo Bold"/>
                </a:rPr>
                <a:t>Pillar Three - </a:t>
              </a:r>
            </a:p>
          </p:txBody>
        </p:sp>
      </p:grpSp>
      <p:grpSp>
        <p:nvGrpSpPr>
          <p:cNvPr name="Group 39" id="39"/>
          <p:cNvGrpSpPr/>
          <p:nvPr/>
        </p:nvGrpSpPr>
        <p:grpSpPr>
          <a:xfrm rot="0">
            <a:off x="7096700" y="8410236"/>
            <a:ext cx="10515000" cy="677400"/>
            <a:chOff x="0" y="0"/>
            <a:chExt cx="14020000" cy="903200"/>
          </a:xfrm>
        </p:grpSpPr>
        <p:sp>
          <p:nvSpPr>
            <p:cNvPr name="Freeform 40" id="40"/>
            <p:cNvSpPr/>
            <p:nvPr/>
          </p:nvSpPr>
          <p:spPr>
            <a:xfrm flipH="false" flipV="false" rot="0">
              <a:off x="0" y="0"/>
              <a:ext cx="14020000" cy="903200"/>
            </a:xfrm>
            <a:custGeom>
              <a:avLst/>
              <a:gdLst/>
              <a:ahLst/>
              <a:cxnLst/>
              <a:rect r="r" b="b" t="t" l="l"/>
              <a:pathLst>
                <a:path h="903200" w="14020000">
                  <a:moveTo>
                    <a:pt x="0" y="0"/>
                  </a:moveTo>
                  <a:lnTo>
                    <a:pt x="14020000" y="0"/>
                  </a:lnTo>
                  <a:lnTo>
                    <a:pt x="14020000" y="903200"/>
                  </a:lnTo>
                  <a:lnTo>
                    <a:pt x="0" y="903200"/>
                  </a:lnTo>
                  <a:close/>
                </a:path>
              </a:pathLst>
            </a:custGeom>
            <a:solidFill>
              <a:srgbClr val="000000">
                <a:alpha val="0"/>
              </a:srgbClr>
            </a:solidFill>
          </p:spPr>
        </p:sp>
        <p:sp>
          <p:nvSpPr>
            <p:cNvPr name="TextBox 41" id="41"/>
            <p:cNvSpPr txBox="true"/>
            <p:nvPr/>
          </p:nvSpPr>
          <p:spPr>
            <a:xfrm>
              <a:off x="0" y="-38100"/>
              <a:ext cx="14020000" cy="941300"/>
            </a:xfrm>
            <a:prstGeom prst="rect">
              <a:avLst/>
            </a:prstGeom>
          </p:spPr>
          <p:txBody>
            <a:bodyPr anchor="t" rtlCol="false" tIns="0" lIns="0" bIns="0" rIns="0"/>
            <a:lstStyle/>
            <a:p>
              <a:pPr algn="just">
                <a:lnSpc>
                  <a:spcPts val="2760"/>
                </a:lnSpc>
              </a:pPr>
              <a:r>
                <a:rPr lang="en-US" b="true" sz="2000">
                  <a:solidFill>
                    <a:srgbClr val="2E2E4F"/>
                  </a:solidFill>
                  <a:latin typeface="Arimo Bold"/>
                  <a:ea typeface="Arimo Bold"/>
                  <a:cs typeface="Arimo Bold"/>
                  <a:sym typeface="Arimo Bold"/>
                </a:rPr>
                <a:t>Pillar Four - </a:t>
              </a:r>
              <a:r>
                <a:rPr lang="en-US" b="true" sz="2000">
                  <a:solidFill>
                    <a:srgbClr val="555555"/>
                  </a:solidFill>
                  <a:latin typeface="Arimo Bold"/>
                  <a:ea typeface="Arimo Bold"/>
                  <a:cs typeface="Arimo Bold"/>
                  <a:sym typeface="Arimo Bold"/>
                </a:rPr>
                <a:t>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grpSp>
        <p:nvGrpSpPr>
          <p:cNvPr name="Group 7" id="7"/>
          <p:cNvGrpSpPr/>
          <p:nvPr/>
        </p:nvGrpSpPr>
        <p:grpSpPr>
          <a:xfrm rot="0">
            <a:off x="3002500" y="4613350"/>
            <a:ext cx="12045000" cy="2643000"/>
            <a:chOff x="0" y="0"/>
            <a:chExt cx="16060000" cy="3524000"/>
          </a:xfrm>
        </p:grpSpPr>
        <p:sp>
          <p:nvSpPr>
            <p:cNvPr name="Freeform 8" id="8"/>
            <p:cNvSpPr/>
            <p:nvPr/>
          </p:nvSpPr>
          <p:spPr>
            <a:xfrm flipH="false" flipV="false" rot="0">
              <a:off x="0" y="0"/>
              <a:ext cx="16060000" cy="3524000"/>
            </a:xfrm>
            <a:custGeom>
              <a:avLst/>
              <a:gdLst/>
              <a:ahLst/>
              <a:cxnLst/>
              <a:rect r="r" b="b" t="t" l="l"/>
              <a:pathLst>
                <a:path h="3524000" w="16060000">
                  <a:moveTo>
                    <a:pt x="0" y="0"/>
                  </a:moveTo>
                  <a:lnTo>
                    <a:pt x="16060000" y="0"/>
                  </a:lnTo>
                  <a:lnTo>
                    <a:pt x="16060000" y="3524000"/>
                  </a:lnTo>
                  <a:lnTo>
                    <a:pt x="0" y="3524000"/>
                  </a:lnTo>
                  <a:close/>
                </a:path>
              </a:pathLst>
            </a:custGeom>
            <a:solidFill>
              <a:srgbClr val="000000">
                <a:alpha val="0"/>
              </a:srgbClr>
            </a:solidFill>
          </p:spPr>
        </p:sp>
        <p:sp>
          <p:nvSpPr>
            <p:cNvPr name="TextBox 9" id="9"/>
            <p:cNvSpPr txBox="true"/>
            <p:nvPr/>
          </p:nvSpPr>
          <p:spPr>
            <a:xfrm>
              <a:off x="0" y="-57150"/>
              <a:ext cx="16060000" cy="3581150"/>
            </a:xfrm>
            <a:prstGeom prst="rect">
              <a:avLst/>
            </a:prstGeom>
          </p:spPr>
          <p:txBody>
            <a:bodyPr anchor="t" rtlCol="false" tIns="0" lIns="0" bIns="0" rIns="0"/>
            <a:lstStyle/>
            <a:p>
              <a:pPr algn="ctr">
                <a:lnSpc>
                  <a:spcPts val="3311"/>
                </a:lnSpc>
              </a:pPr>
              <a:r>
                <a:rPr lang="en-US" sz="2400">
                  <a:solidFill>
                    <a:srgbClr val="FFFFFF"/>
                  </a:solidFill>
                  <a:latin typeface="Arimo"/>
                  <a:ea typeface="Arimo"/>
                  <a:cs typeface="Arimo"/>
                  <a:sym typeface="Arimo"/>
                </a:rPr>
                <a:t>Include here</a:t>
              </a:r>
            </a:p>
          </p:txBody>
        </p:sp>
      </p:grpSp>
      <p:grpSp>
        <p:nvGrpSpPr>
          <p:cNvPr name="Group 10" id="10"/>
          <p:cNvGrpSpPr/>
          <p:nvPr/>
        </p:nvGrpSpPr>
        <p:grpSpPr>
          <a:xfrm rot="0">
            <a:off x="3741000" y="2662064"/>
            <a:ext cx="10806000" cy="1145400"/>
            <a:chOff x="0" y="0"/>
            <a:chExt cx="14408000" cy="1527200"/>
          </a:xfrm>
        </p:grpSpPr>
        <p:sp>
          <p:nvSpPr>
            <p:cNvPr name="Freeform 11" id="11"/>
            <p:cNvSpPr/>
            <p:nvPr/>
          </p:nvSpPr>
          <p:spPr>
            <a:xfrm flipH="false" flipV="false" rot="0">
              <a:off x="0" y="0"/>
              <a:ext cx="14408000" cy="1527200"/>
            </a:xfrm>
            <a:custGeom>
              <a:avLst/>
              <a:gdLst/>
              <a:ahLst/>
              <a:cxnLst/>
              <a:rect r="r" b="b" t="t" l="l"/>
              <a:pathLst>
                <a:path h="1527200" w="14408000">
                  <a:moveTo>
                    <a:pt x="0" y="0"/>
                  </a:moveTo>
                  <a:lnTo>
                    <a:pt x="14408000" y="0"/>
                  </a:lnTo>
                  <a:lnTo>
                    <a:pt x="14408000" y="1527200"/>
                  </a:lnTo>
                  <a:lnTo>
                    <a:pt x="0" y="1527200"/>
                  </a:lnTo>
                  <a:close/>
                </a:path>
              </a:pathLst>
            </a:custGeom>
            <a:solidFill>
              <a:srgbClr val="000000">
                <a:alpha val="0"/>
              </a:srgbClr>
            </a:solidFill>
          </p:spPr>
        </p:sp>
        <p:sp>
          <p:nvSpPr>
            <p:cNvPr name="TextBox 12" id="12"/>
            <p:cNvSpPr txBox="true"/>
            <p:nvPr/>
          </p:nvSpPr>
          <p:spPr>
            <a:xfrm>
              <a:off x="0" y="28575"/>
              <a:ext cx="14408000" cy="1498625"/>
            </a:xfrm>
            <a:prstGeom prst="rect">
              <a:avLst/>
            </a:prstGeom>
          </p:spPr>
          <p:txBody>
            <a:bodyPr anchor="t" rtlCol="false" tIns="0" lIns="0" bIns="0" rIns="0"/>
            <a:lstStyle/>
            <a:p>
              <a:pPr algn="ctr">
                <a:lnSpc>
                  <a:spcPts val="5594"/>
                </a:lnSpc>
              </a:pPr>
              <a:r>
                <a:rPr lang="en-US" b="true" sz="5180">
                  <a:solidFill>
                    <a:srgbClr val="FFFFFF"/>
                  </a:solidFill>
                  <a:latin typeface="Arimo Bold"/>
                  <a:ea typeface="Arimo Bold"/>
                  <a:cs typeface="Arimo Bold"/>
                  <a:sym typeface="Arimo Bold"/>
                </a:rPr>
                <a:t>About ‘your business name here’ </a:t>
              </a:r>
            </a:p>
          </p:txBody>
        </p:sp>
      </p:grpSp>
      <p:grpSp>
        <p:nvGrpSpPr>
          <p:cNvPr name="Group 13" id="13"/>
          <p:cNvGrpSpPr/>
          <p:nvPr/>
        </p:nvGrpSpPr>
        <p:grpSpPr>
          <a:xfrm rot="0">
            <a:off x="3607200" y="3655064"/>
            <a:ext cx="11073600" cy="815400"/>
            <a:chOff x="0" y="0"/>
            <a:chExt cx="14764800" cy="1087200"/>
          </a:xfrm>
        </p:grpSpPr>
        <p:sp>
          <p:nvSpPr>
            <p:cNvPr name="Freeform 14" id="14"/>
            <p:cNvSpPr/>
            <p:nvPr/>
          </p:nvSpPr>
          <p:spPr>
            <a:xfrm flipH="false" flipV="false" rot="0">
              <a:off x="0" y="0"/>
              <a:ext cx="14764800" cy="1087200"/>
            </a:xfrm>
            <a:custGeom>
              <a:avLst/>
              <a:gdLst/>
              <a:ahLst/>
              <a:cxnLst/>
              <a:rect r="r" b="b" t="t" l="l"/>
              <a:pathLst>
                <a:path h="1087200" w="14764800">
                  <a:moveTo>
                    <a:pt x="0" y="0"/>
                  </a:moveTo>
                  <a:lnTo>
                    <a:pt x="14764800" y="0"/>
                  </a:lnTo>
                  <a:lnTo>
                    <a:pt x="14764800" y="1087200"/>
                  </a:lnTo>
                  <a:lnTo>
                    <a:pt x="0" y="1087200"/>
                  </a:lnTo>
                  <a:close/>
                </a:path>
              </a:pathLst>
            </a:custGeom>
            <a:solidFill>
              <a:srgbClr val="000000">
                <a:alpha val="0"/>
              </a:srgbClr>
            </a:solidFill>
          </p:spPr>
        </p:sp>
        <p:sp>
          <p:nvSpPr>
            <p:cNvPr name="TextBox 15" id="15"/>
            <p:cNvSpPr txBox="true"/>
            <p:nvPr/>
          </p:nvSpPr>
          <p:spPr>
            <a:xfrm>
              <a:off x="0" y="19050"/>
              <a:ext cx="14764800" cy="1068150"/>
            </a:xfrm>
            <a:prstGeom prst="rect">
              <a:avLst/>
            </a:prstGeom>
          </p:spPr>
          <p:txBody>
            <a:bodyPr anchor="t" rtlCol="false" tIns="0" lIns="0" bIns="0" rIns="0"/>
            <a:lstStyle/>
            <a:p>
              <a:pPr algn="ctr">
                <a:lnSpc>
                  <a:spcPts val="3240"/>
                </a:lnSpc>
              </a:pPr>
              <a:r>
                <a:rPr lang="en-US" sz="3000">
                  <a:solidFill>
                    <a:srgbClr val="EB4C87"/>
                  </a:solidFill>
                  <a:latin typeface="Arimo"/>
                  <a:ea typeface="Arimo"/>
                  <a:cs typeface="Arimo"/>
                  <a:sym typeface="Arimo"/>
                </a:rPr>
                <a:t>Background</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grpSp>
        <p:nvGrpSpPr>
          <p:cNvPr name="Group 7" id="7"/>
          <p:cNvGrpSpPr/>
          <p:nvPr/>
        </p:nvGrpSpPr>
        <p:grpSpPr>
          <a:xfrm rot="0">
            <a:off x="4458900" y="4050894"/>
            <a:ext cx="9370200" cy="2185200"/>
            <a:chOff x="0" y="0"/>
            <a:chExt cx="12493600" cy="2913600"/>
          </a:xfrm>
        </p:grpSpPr>
        <p:sp>
          <p:nvSpPr>
            <p:cNvPr name="Freeform 8" id="8"/>
            <p:cNvSpPr/>
            <p:nvPr/>
          </p:nvSpPr>
          <p:spPr>
            <a:xfrm flipH="false" flipV="false" rot="0">
              <a:off x="0" y="0"/>
              <a:ext cx="12493600" cy="2913600"/>
            </a:xfrm>
            <a:custGeom>
              <a:avLst/>
              <a:gdLst/>
              <a:ahLst/>
              <a:cxnLst/>
              <a:rect r="r" b="b" t="t" l="l"/>
              <a:pathLst>
                <a:path h="2913600" w="12493600">
                  <a:moveTo>
                    <a:pt x="0" y="0"/>
                  </a:moveTo>
                  <a:lnTo>
                    <a:pt x="12493600" y="0"/>
                  </a:lnTo>
                  <a:lnTo>
                    <a:pt x="12493600" y="2913600"/>
                  </a:lnTo>
                  <a:lnTo>
                    <a:pt x="0" y="2913600"/>
                  </a:lnTo>
                  <a:close/>
                </a:path>
              </a:pathLst>
            </a:custGeom>
            <a:solidFill>
              <a:srgbClr val="000000">
                <a:alpha val="0"/>
              </a:srgbClr>
            </a:solidFill>
          </p:spPr>
        </p:sp>
        <p:sp>
          <p:nvSpPr>
            <p:cNvPr name="TextBox 9" id="9"/>
            <p:cNvSpPr txBox="true"/>
            <p:nvPr/>
          </p:nvSpPr>
          <p:spPr>
            <a:xfrm>
              <a:off x="0" y="-28575"/>
              <a:ext cx="12493600" cy="2942175"/>
            </a:xfrm>
            <a:prstGeom prst="rect">
              <a:avLst/>
            </a:prstGeom>
          </p:spPr>
          <p:txBody>
            <a:bodyPr anchor="t" rtlCol="false" tIns="0" lIns="0" bIns="0" rIns="0"/>
            <a:lstStyle/>
            <a:p>
              <a:pPr algn="ctr">
                <a:lnSpc>
                  <a:spcPts val="7200"/>
                </a:lnSpc>
              </a:pPr>
              <a:r>
                <a:rPr lang="en-US" b="true" sz="6000">
                  <a:solidFill>
                    <a:srgbClr val="FFFFFF"/>
                  </a:solidFill>
                  <a:latin typeface="Arimo Bold"/>
                  <a:ea typeface="Arimo Bold"/>
                  <a:cs typeface="Arimo Bold"/>
                  <a:sym typeface="Arimo Bold"/>
                </a:rPr>
                <a:t>Thank you</a:t>
              </a:r>
            </a:p>
          </p:txBody>
        </p:sp>
      </p:grpSp>
      <p:grpSp>
        <p:nvGrpSpPr>
          <p:cNvPr name="Group 10" id="10"/>
          <p:cNvGrpSpPr/>
          <p:nvPr/>
        </p:nvGrpSpPr>
        <p:grpSpPr>
          <a:xfrm rot="0">
            <a:off x="6379325" y="5514775"/>
            <a:ext cx="2171850" cy="2204250"/>
            <a:chOff x="0" y="0"/>
            <a:chExt cx="2895800" cy="2939000"/>
          </a:xfrm>
        </p:grpSpPr>
        <p:sp>
          <p:nvSpPr>
            <p:cNvPr name="Freeform 11" id="11"/>
            <p:cNvSpPr/>
            <p:nvPr/>
          </p:nvSpPr>
          <p:spPr>
            <a:xfrm flipH="false" flipV="false" rot="0">
              <a:off x="12700" y="12700"/>
              <a:ext cx="2870454" cy="2913634"/>
            </a:xfrm>
            <a:custGeom>
              <a:avLst/>
              <a:gdLst/>
              <a:ahLst/>
              <a:cxnLst/>
              <a:rect r="r" b="b" t="t" l="l"/>
              <a:pathLst>
                <a:path h="2913634" w="2870454">
                  <a:moveTo>
                    <a:pt x="0" y="1456817"/>
                  </a:moveTo>
                  <a:cubicBezTo>
                    <a:pt x="0" y="652272"/>
                    <a:pt x="642620" y="0"/>
                    <a:pt x="1435227" y="0"/>
                  </a:cubicBezTo>
                  <a:cubicBezTo>
                    <a:pt x="2227834" y="0"/>
                    <a:pt x="2870454" y="652272"/>
                    <a:pt x="2870454" y="1456817"/>
                  </a:cubicBezTo>
                  <a:cubicBezTo>
                    <a:pt x="2870454" y="2261362"/>
                    <a:pt x="2227834" y="2913634"/>
                    <a:pt x="1435227" y="2913634"/>
                  </a:cubicBezTo>
                  <a:cubicBezTo>
                    <a:pt x="642620" y="2913634"/>
                    <a:pt x="0" y="2261362"/>
                    <a:pt x="0" y="1456817"/>
                  </a:cubicBezTo>
                  <a:close/>
                </a:path>
              </a:pathLst>
            </a:custGeom>
            <a:solidFill>
              <a:srgbClr val="EEEEEE"/>
            </a:solidFill>
          </p:spPr>
        </p:sp>
        <p:sp>
          <p:nvSpPr>
            <p:cNvPr name="Freeform 12" id="12"/>
            <p:cNvSpPr/>
            <p:nvPr/>
          </p:nvSpPr>
          <p:spPr>
            <a:xfrm flipH="false" flipV="false" rot="0">
              <a:off x="0" y="0"/>
              <a:ext cx="2895854" cy="2939034"/>
            </a:xfrm>
            <a:custGeom>
              <a:avLst/>
              <a:gdLst/>
              <a:ahLst/>
              <a:cxnLst/>
              <a:rect r="r" b="b" t="t" l="l"/>
              <a:pathLst>
                <a:path h="2939034" w="2895854">
                  <a:moveTo>
                    <a:pt x="0" y="1469517"/>
                  </a:moveTo>
                  <a:cubicBezTo>
                    <a:pt x="0" y="658114"/>
                    <a:pt x="648081" y="0"/>
                    <a:pt x="1447927" y="0"/>
                  </a:cubicBezTo>
                  <a:lnTo>
                    <a:pt x="1447927" y="12700"/>
                  </a:lnTo>
                  <a:lnTo>
                    <a:pt x="1447927" y="0"/>
                  </a:lnTo>
                  <a:cubicBezTo>
                    <a:pt x="2247773" y="0"/>
                    <a:pt x="2895854" y="658114"/>
                    <a:pt x="2895854" y="1469517"/>
                  </a:cubicBezTo>
                  <a:lnTo>
                    <a:pt x="2883154" y="1469517"/>
                  </a:lnTo>
                  <a:lnTo>
                    <a:pt x="2895854" y="1469517"/>
                  </a:lnTo>
                  <a:cubicBezTo>
                    <a:pt x="2895854" y="2280920"/>
                    <a:pt x="2247773" y="2939034"/>
                    <a:pt x="1447927" y="2939034"/>
                  </a:cubicBezTo>
                  <a:lnTo>
                    <a:pt x="1447927" y="2926334"/>
                  </a:lnTo>
                  <a:lnTo>
                    <a:pt x="1447927" y="2939034"/>
                  </a:lnTo>
                  <a:cubicBezTo>
                    <a:pt x="648081" y="2939034"/>
                    <a:pt x="0" y="2280920"/>
                    <a:pt x="0" y="1469517"/>
                  </a:cubicBezTo>
                  <a:lnTo>
                    <a:pt x="12700" y="1469517"/>
                  </a:lnTo>
                  <a:lnTo>
                    <a:pt x="25400" y="1469517"/>
                  </a:lnTo>
                  <a:lnTo>
                    <a:pt x="12700" y="1469517"/>
                  </a:lnTo>
                  <a:lnTo>
                    <a:pt x="0" y="1469517"/>
                  </a:lnTo>
                  <a:moveTo>
                    <a:pt x="25400" y="1469517"/>
                  </a:moveTo>
                  <a:cubicBezTo>
                    <a:pt x="25400" y="1476502"/>
                    <a:pt x="19685" y="1482217"/>
                    <a:pt x="12700" y="1482217"/>
                  </a:cubicBezTo>
                  <a:cubicBezTo>
                    <a:pt x="5715" y="1482217"/>
                    <a:pt x="0" y="1476502"/>
                    <a:pt x="0" y="1469517"/>
                  </a:cubicBezTo>
                  <a:cubicBezTo>
                    <a:pt x="0" y="1462532"/>
                    <a:pt x="5715" y="1456817"/>
                    <a:pt x="12700" y="1456817"/>
                  </a:cubicBezTo>
                  <a:cubicBezTo>
                    <a:pt x="19685" y="1456817"/>
                    <a:pt x="25400" y="1462532"/>
                    <a:pt x="25400" y="1469517"/>
                  </a:cubicBezTo>
                  <a:cubicBezTo>
                    <a:pt x="25400" y="2267204"/>
                    <a:pt x="662432" y="2913634"/>
                    <a:pt x="1447927" y="2913634"/>
                  </a:cubicBezTo>
                  <a:cubicBezTo>
                    <a:pt x="2233422" y="2913634"/>
                    <a:pt x="2870454" y="2267331"/>
                    <a:pt x="2870454" y="1469517"/>
                  </a:cubicBezTo>
                  <a:cubicBezTo>
                    <a:pt x="2870454" y="671703"/>
                    <a:pt x="2233295" y="25400"/>
                    <a:pt x="1447927" y="25400"/>
                  </a:cubicBezTo>
                  <a:lnTo>
                    <a:pt x="1447927" y="12700"/>
                  </a:lnTo>
                  <a:lnTo>
                    <a:pt x="1447927" y="25400"/>
                  </a:lnTo>
                  <a:cubicBezTo>
                    <a:pt x="662432" y="25400"/>
                    <a:pt x="25400" y="671703"/>
                    <a:pt x="25400" y="1469517"/>
                  </a:cubicBezTo>
                  <a:close/>
                </a:path>
              </a:pathLst>
            </a:custGeom>
            <a:solidFill>
              <a:srgbClr val="595959"/>
            </a:solidFill>
          </p:spPr>
        </p:sp>
      </p:grpSp>
      <p:sp>
        <p:nvSpPr>
          <p:cNvPr name="Freeform 13" id="13"/>
          <p:cNvSpPr/>
          <p:nvPr/>
        </p:nvSpPr>
        <p:spPr>
          <a:xfrm flipH="false" flipV="false" rot="0">
            <a:off x="6064876" y="5287050"/>
            <a:ext cx="2687850" cy="2659700"/>
          </a:xfrm>
          <a:custGeom>
            <a:avLst/>
            <a:gdLst/>
            <a:ahLst/>
            <a:cxnLst/>
            <a:rect r="r" b="b" t="t" l="l"/>
            <a:pathLst>
              <a:path h="2659700" w="2687850">
                <a:moveTo>
                  <a:pt x="0" y="0"/>
                </a:moveTo>
                <a:lnTo>
                  <a:pt x="2687850" y="0"/>
                </a:lnTo>
                <a:lnTo>
                  <a:pt x="2687850" y="2659700"/>
                </a:lnTo>
                <a:lnTo>
                  <a:pt x="0" y="2659700"/>
                </a:lnTo>
                <a:lnTo>
                  <a:pt x="0" y="0"/>
                </a:lnTo>
                <a:close/>
              </a:path>
            </a:pathLst>
          </a:custGeom>
          <a:blipFill>
            <a:blip r:embed="rId5"/>
            <a:stretch>
              <a:fillRect l="-87577" t="-87855" r="-85616" b="-88229"/>
            </a:stretch>
          </a:blipFill>
        </p:spPr>
      </p:sp>
      <p:sp>
        <p:nvSpPr>
          <p:cNvPr name="Freeform 14" id="14"/>
          <p:cNvSpPr/>
          <p:nvPr/>
        </p:nvSpPr>
        <p:spPr>
          <a:xfrm flipH="false" flipV="false" rot="0">
            <a:off x="7936500" y="5153350"/>
            <a:ext cx="5156198" cy="2927096"/>
          </a:xfrm>
          <a:custGeom>
            <a:avLst/>
            <a:gdLst/>
            <a:ahLst/>
            <a:cxnLst/>
            <a:rect r="r" b="b" t="t" l="l"/>
            <a:pathLst>
              <a:path h="2927096" w="5156198">
                <a:moveTo>
                  <a:pt x="0" y="0"/>
                </a:moveTo>
                <a:lnTo>
                  <a:pt x="5156198" y="0"/>
                </a:lnTo>
                <a:lnTo>
                  <a:pt x="5156198" y="2927096"/>
                </a:lnTo>
                <a:lnTo>
                  <a:pt x="0" y="2927096"/>
                </a:lnTo>
                <a:lnTo>
                  <a:pt x="0" y="0"/>
                </a:lnTo>
                <a:close/>
              </a:path>
            </a:pathLst>
          </a:custGeom>
          <a:blipFill>
            <a:blip r:embed="rId6"/>
            <a:stretch>
              <a:fillRect l="0" t="-39317" r="0" b="-36837"/>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grpSp>
        <p:nvGrpSpPr>
          <p:cNvPr name="Group 7" id="7"/>
          <p:cNvGrpSpPr/>
          <p:nvPr/>
        </p:nvGrpSpPr>
        <p:grpSpPr>
          <a:xfrm rot="0">
            <a:off x="3002500" y="4893500"/>
            <a:ext cx="12045000" cy="2362800"/>
            <a:chOff x="0" y="0"/>
            <a:chExt cx="16060000" cy="3150400"/>
          </a:xfrm>
        </p:grpSpPr>
        <p:sp>
          <p:nvSpPr>
            <p:cNvPr name="Freeform 8" id="8"/>
            <p:cNvSpPr/>
            <p:nvPr/>
          </p:nvSpPr>
          <p:spPr>
            <a:xfrm flipH="false" flipV="false" rot="0">
              <a:off x="0" y="0"/>
              <a:ext cx="16060000" cy="3150400"/>
            </a:xfrm>
            <a:custGeom>
              <a:avLst/>
              <a:gdLst/>
              <a:ahLst/>
              <a:cxnLst/>
              <a:rect r="r" b="b" t="t" l="l"/>
              <a:pathLst>
                <a:path h="3150400" w="16060000">
                  <a:moveTo>
                    <a:pt x="0" y="0"/>
                  </a:moveTo>
                  <a:lnTo>
                    <a:pt x="16060000" y="0"/>
                  </a:lnTo>
                  <a:lnTo>
                    <a:pt x="16060000" y="3150400"/>
                  </a:lnTo>
                  <a:lnTo>
                    <a:pt x="0" y="3150400"/>
                  </a:lnTo>
                  <a:close/>
                </a:path>
              </a:pathLst>
            </a:custGeom>
            <a:solidFill>
              <a:srgbClr val="000000">
                <a:alpha val="0"/>
              </a:srgbClr>
            </a:solidFill>
          </p:spPr>
        </p:sp>
        <p:sp>
          <p:nvSpPr>
            <p:cNvPr name="TextBox 9" id="9"/>
            <p:cNvSpPr txBox="true"/>
            <p:nvPr/>
          </p:nvSpPr>
          <p:spPr>
            <a:xfrm>
              <a:off x="0" y="-57150"/>
              <a:ext cx="16060000" cy="3207550"/>
            </a:xfrm>
            <a:prstGeom prst="rect">
              <a:avLst/>
            </a:prstGeom>
          </p:spPr>
          <p:txBody>
            <a:bodyPr anchor="t" rtlCol="false" tIns="0" lIns="0" bIns="0" rIns="0"/>
            <a:lstStyle/>
            <a:p>
              <a:pPr algn="ctr">
                <a:lnSpc>
                  <a:spcPts val="3311"/>
                </a:lnSpc>
              </a:pPr>
              <a:r>
                <a:rPr lang="en-US" sz="2400">
                  <a:solidFill>
                    <a:srgbClr val="FFFFFF"/>
                  </a:solidFill>
                  <a:latin typeface="Arimo"/>
                  <a:ea typeface="Arimo"/>
                  <a:cs typeface="Arimo"/>
                  <a:sym typeface="Arimo"/>
                </a:rPr>
                <a:t>Include here</a:t>
              </a:r>
            </a:p>
          </p:txBody>
        </p:sp>
      </p:grpSp>
      <p:grpSp>
        <p:nvGrpSpPr>
          <p:cNvPr name="Group 10" id="10"/>
          <p:cNvGrpSpPr/>
          <p:nvPr/>
        </p:nvGrpSpPr>
        <p:grpSpPr>
          <a:xfrm rot="0">
            <a:off x="3741000" y="2662064"/>
            <a:ext cx="10806000" cy="1145400"/>
            <a:chOff x="0" y="0"/>
            <a:chExt cx="14408000" cy="1527200"/>
          </a:xfrm>
        </p:grpSpPr>
        <p:sp>
          <p:nvSpPr>
            <p:cNvPr name="Freeform 11" id="11"/>
            <p:cNvSpPr/>
            <p:nvPr/>
          </p:nvSpPr>
          <p:spPr>
            <a:xfrm flipH="false" flipV="false" rot="0">
              <a:off x="0" y="0"/>
              <a:ext cx="14408000" cy="1527200"/>
            </a:xfrm>
            <a:custGeom>
              <a:avLst/>
              <a:gdLst/>
              <a:ahLst/>
              <a:cxnLst/>
              <a:rect r="r" b="b" t="t" l="l"/>
              <a:pathLst>
                <a:path h="1527200" w="14408000">
                  <a:moveTo>
                    <a:pt x="0" y="0"/>
                  </a:moveTo>
                  <a:lnTo>
                    <a:pt x="14408000" y="0"/>
                  </a:lnTo>
                  <a:lnTo>
                    <a:pt x="14408000" y="1527200"/>
                  </a:lnTo>
                  <a:lnTo>
                    <a:pt x="0" y="1527200"/>
                  </a:lnTo>
                  <a:close/>
                </a:path>
              </a:pathLst>
            </a:custGeom>
            <a:solidFill>
              <a:srgbClr val="000000">
                <a:alpha val="0"/>
              </a:srgbClr>
            </a:solidFill>
          </p:spPr>
        </p:sp>
        <p:sp>
          <p:nvSpPr>
            <p:cNvPr name="TextBox 12" id="12"/>
            <p:cNvSpPr txBox="true"/>
            <p:nvPr/>
          </p:nvSpPr>
          <p:spPr>
            <a:xfrm>
              <a:off x="0" y="28575"/>
              <a:ext cx="14408000" cy="1498625"/>
            </a:xfrm>
            <a:prstGeom prst="rect">
              <a:avLst/>
            </a:prstGeom>
          </p:spPr>
          <p:txBody>
            <a:bodyPr anchor="t" rtlCol="false" tIns="0" lIns="0" bIns="0" rIns="0"/>
            <a:lstStyle/>
            <a:p>
              <a:pPr algn="ctr">
                <a:lnSpc>
                  <a:spcPts val="5594"/>
                </a:lnSpc>
              </a:pPr>
              <a:r>
                <a:rPr lang="en-US" b="true" sz="5180">
                  <a:solidFill>
                    <a:srgbClr val="FFFFFF"/>
                  </a:solidFill>
                  <a:latin typeface="Arimo Bold"/>
                  <a:ea typeface="Arimo Bold"/>
                  <a:cs typeface="Arimo Bold"/>
                  <a:sym typeface="Arimo Bold"/>
                </a:rPr>
                <a:t>About ‘your business name here’ </a:t>
              </a:r>
            </a:p>
          </p:txBody>
        </p:sp>
      </p:grpSp>
      <p:grpSp>
        <p:nvGrpSpPr>
          <p:cNvPr name="Group 13" id="13"/>
          <p:cNvGrpSpPr/>
          <p:nvPr/>
        </p:nvGrpSpPr>
        <p:grpSpPr>
          <a:xfrm rot="0">
            <a:off x="3607200" y="3670192"/>
            <a:ext cx="11073600" cy="1314000"/>
            <a:chOff x="0" y="0"/>
            <a:chExt cx="14764800" cy="1752000"/>
          </a:xfrm>
        </p:grpSpPr>
        <p:sp>
          <p:nvSpPr>
            <p:cNvPr name="Freeform 14" id="14"/>
            <p:cNvSpPr/>
            <p:nvPr/>
          </p:nvSpPr>
          <p:spPr>
            <a:xfrm flipH="false" flipV="false" rot="0">
              <a:off x="0" y="0"/>
              <a:ext cx="14764800" cy="1752000"/>
            </a:xfrm>
            <a:custGeom>
              <a:avLst/>
              <a:gdLst/>
              <a:ahLst/>
              <a:cxnLst/>
              <a:rect r="r" b="b" t="t" l="l"/>
              <a:pathLst>
                <a:path h="1752000" w="14764800">
                  <a:moveTo>
                    <a:pt x="0" y="0"/>
                  </a:moveTo>
                  <a:lnTo>
                    <a:pt x="14764800" y="0"/>
                  </a:lnTo>
                  <a:lnTo>
                    <a:pt x="14764800" y="1752000"/>
                  </a:lnTo>
                  <a:lnTo>
                    <a:pt x="0" y="1752000"/>
                  </a:lnTo>
                  <a:close/>
                </a:path>
              </a:pathLst>
            </a:custGeom>
            <a:solidFill>
              <a:srgbClr val="000000">
                <a:alpha val="0"/>
              </a:srgbClr>
            </a:solidFill>
          </p:spPr>
        </p:sp>
        <p:sp>
          <p:nvSpPr>
            <p:cNvPr name="TextBox 15" id="15"/>
            <p:cNvSpPr txBox="true"/>
            <p:nvPr/>
          </p:nvSpPr>
          <p:spPr>
            <a:xfrm>
              <a:off x="0" y="-19050"/>
              <a:ext cx="14764800" cy="1771050"/>
            </a:xfrm>
            <a:prstGeom prst="rect">
              <a:avLst/>
            </a:prstGeom>
          </p:spPr>
          <p:txBody>
            <a:bodyPr anchor="t" rtlCol="false" tIns="0" lIns="0" bIns="0" rIns="0"/>
            <a:lstStyle/>
            <a:p>
              <a:pPr algn="ctr">
                <a:lnSpc>
                  <a:spcPts val="3600"/>
                </a:lnSpc>
              </a:pPr>
              <a:r>
                <a:rPr lang="en-US" sz="3000">
                  <a:solidFill>
                    <a:srgbClr val="EB4C87"/>
                  </a:solidFill>
                  <a:latin typeface="Arimo"/>
                  <a:ea typeface="Arimo"/>
                  <a:cs typeface="Arimo"/>
                  <a:sym typeface="Arimo"/>
                </a:rPr>
                <a:t>Missions and values</a:t>
              </a:r>
            </a:p>
            <a:p>
              <a:pPr algn="ctr">
                <a:lnSpc>
                  <a:spcPts val="3600"/>
                </a:lnSpc>
              </a:pPr>
              <a:r>
                <a:rPr lang="en-US" sz="3000">
                  <a:solidFill>
                    <a:srgbClr val="EB4C87"/>
                  </a:solidFill>
                  <a:latin typeface="Arimo"/>
                  <a:ea typeface="Arimo"/>
                  <a:cs typeface="Arimo"/>
                  <a:sym typeface="Arimo"/>
                </a:rPr>
                <a:t>(Linking to  broader societal or community impact)</a:t>
              </a:r>
            </a:p>
            <a:p>
              <a:pPr algn="ctr">
                <a:lnSpc>
                  <a:spcPts val="335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sp>
        <p:nvSpPr>
          <p:cNvPr name="AutoShape 7" id="7"/>
          <p:cNvSpPr/>
          <p:nvPr/>
        </p:nvSpPr>
        <p:spPr>
          <a:xfrm rot="5323242">
            <a:off x="8723343" y="8810248"/>
            <a:ext cx="853263" cy="0"/>
          </a:xfrm>
          <a:prstGeom prst="line">
            <a:avLst/>
          </a:prstGeom>
          <a:ln cap="rnd" w="9525">
            <a:solidFill>
              <a:srgbClr val="FFFFFF"/>
            </a:solidFill>
            <a:prstDash val="solid"/>
            <a:headEnd type="none" len="sm" w="sm"/>
            <a:tailEnd type="triangle" len="med" w="lg"/>
          </a:ln>
        </p:spPr>
      </p:sp>
      <p:grpSp>
        <p:nvGrpSpPr>
          <p:cNvPr name="Group 8" id="8"/>
          <p:cNvGrpSpPr/>
          <p:nvPr/>
        </p:nvGrpSpPr>
        <p:grpSpPr>
          <a:xfrm rot="0">
            <a:off x="8704867" y="8670293"/>
            <a:ext cx="878250" cy="877650"/>
            <a:chOff x="0" y="0"/>
            <a:chExt cx="1171000" cy="1170200"/>
          </a:xfrm>
        </p:grpSpPr>
        <p:sp>
          <p:nvSpPr>
            <p:cNvPr name="Freeform 9" id="9"/>
            <p:cNvSpPr/>
            <p:nvPr/>
          </p:nvSpPr>
          <p:spPr>
            <a:xfrm flipH="false" flipV="false" rot="0">
              <a:off x="0" y="0"/>
              <a:ext cx="1170940" cy="1170178"/>
            </a:xfrm>
            <a:custGeom>
              <a:avLst/>
              <a:gdLst/>
              <a:ahLst/>
              <a:cxnLst/>
              <a:rect r="r" b="b" t="t" l="l"/>
              <a:pathLst>
                <a:path h="1170178" w="1170940">
                  <a:moveTo>
                    <a:pt x="0" y="585089"/>
                  </a:moveTo>
                  <a:cubicBezTo>
                    <a:pt x="0" y="262001"/>
                    <a:pt x="262128" y="0"/>
                    <a:pt x="585470" y="0"/>
                  </a:cubicBezTo>
                  <a:lnTo>
                    <a:pt x="585470" y="12700"/>
                  </a:lnTo>
                  <a:lnTo>
                    <a:pt x="585470" y="0"/>
                  </a:lnTo>
                  <a:cubicBezTo>
                    <a:pt x="908812" y="0"/>
                    <a:pt x="1170940" y="262001"/>
                    <a:pt x="1170940" y="585089"/>
                  </a:cubicBezTo>
                  <a:lnTo>
                    <a:pt x="1158240" y="585089"/>
                  </a:lnTo>
                  <a:lnTo>
                    <a:pt x="1170940" y="585089"/>
                  </a:lnTo>
                  <a:cubicBezTo>
                    <a:pt x="1170940" y="908177"/>
                    <a:pt x="908812" y="1170178"/>
                    <a:pt x="585470" y="1170178"/>
                  </a:cubicBezTo>
                  <a:lnTo>
                    <a:pt x="585470" y="1157478"/>
                  </a:lnTo>
                  <a:lnTo>
                    <a:pt x="585470" y="1170178"/>
                  </a:lnTo>
                  <a:cubicBezTo>
                    <a:pt x="262128" y="1170178"/>
                    <a:pt x="0" y="908304"/>
                    <a:pt x="0" y="585089"/>
                  </a:cubicBezTo>
                  <a:lnTo>
                    <a:pt x="12700" y="585089"/>
                  </a:lnTo>
                  <a:lnTo>
                    <a:pt x="25400" y="585089"/>
                  </a:lnTo>
                  <a:lnTo>
                    <a:pt x="12700" y="585089"/>
                  </a:lnTo>
                  <a:lnTo>
                    <a:pt x="0" y="585089"/>
                  </a:lnTo>
                  <a:moveTo>
                    <a:pt x="25400" y="585089"/>
                  </a:moveTo>
                  <a:cubicBezTo>
                    <a:pt x="25400" y="592074"/>
                    <a:pt x="19685" y="597789"/>
                    <a:pt x="12700" y="597789"/>
                  </a:cubicBezTo>
                  <a:cubicBezTo>
                    <a:pt x="5715" y="597789"/>
                    <a:pt x="0" y="592074"/>
                    <a:pt x="0" y="585089"/>
                  </a:cubicBezTo>
                  <a:cubicBezTo>
                    <a:pt x="0" y="578104"/>
                    <a:pt x="5715" y="572389"/>
                    <a:pt x="12700" y="572389"/>
                  </a:cubicBezTo>
                  <a:cubicBezTo>
                    <a:pt x="19685" y="572389"/>
                    <a:pt x="25400" y="578104"/>
                    <a:pt x="25400" y="585089"/>
                  </a:cubicBezTo>
                  <a:cubicBezTo>
                    <a:pt x="25400" y="894207"/>
                    <a:pt x="276098" y="1144778"/>
                    <a:pt x="585470" y="1144778"/>
                  </a:cubicBezTo>
                  <a:cubicBezTo>
                    <a:pt x="894842" y="1144778"/>
                    <a:pt x="1145540" y="894207"/>
                    <a:pt x="1145540" y="585089"/>
                  </a:cubicBezTo>
                  <a:cubicBezTo>
                    <a:pt x="1145540" y="275971"/>
                    <a:pt x="894842" y="25400"/>
                    <a:pt x="585470" y="25400"/>
                  </a:cubicBezTo>
                  <a:lnTo>
                    <a:pt x="585470" y="12700"/>
                  </a:lnTo>
                  <a:lnTo>
                    <a:pt x="585470" y="25400"/>
                  </a:lnTo>
                  <a:cubicBezTo>
                    <a:pt x="276098" y="25400"/>
                    <a:pt x="25400" y="275971"/>
                    <a:pt x="25400" y="585089"/>
                  </a:cubicBezTo>
                  <a:close/>
                </a:path>
              </a:pathLst>
            </a:custGeom>
            <a:solidFill>
              <a:srgbClr val="FFFFFF"/>
            </a:solidFill>
          </p:spPr>
        </p:sp>
      </p:grpSp>
      <p:grpSp>
        <p:nvGrpSpPr>
          <p:cNvPr name="Group 10" id="10"/>
          <p:cNvGrpSpPr/>
          <p:nvPr/>
        </p:nvGrpSpPr>
        <p:grpSpPr>
          <a:xfrm rot="0">
            <a:off x="4458900" y="4050894"/>
            <a:ext cx="9370200" cy="2185200"/>
            <a:chOff x="0" y="0"/>
            <a:chExt cx="12493600" cy="2913600"/>
          </a:xfrm>
        </p:grpSpPr>
        <p:sp>
          <p:nvSpPr>
            <p:cNvPr name="Freeform 11" id="11"/>
            <p:cNvSpPr/>
            <p:nvPr/>
          </p:nvSpPr>
          <p:spPr>
            <a:xfrm flipH="false" flipV="false" rot="0">
              <a:off x="0" y="0"/>
              <a:ext cx="12493600" cy="2913600"/>
            </a:xfrm>
            <a:custGeom>
              <a:avLst/>
              <a:gdLst/>
              <a:ahLst/>
              <a:cxnLst/>
              <a:rect r="r" b="b" t="t" l="l"/>
              <a:pathLst>
                <a:path h="2913600" w="12493600">
                  <a:moveTo>
                    <a:pt x="0" y="0"/>
                  </a:moveTo>
                  <a:lnTo>
                    <a:pt x="12493600" y="0"/>
                  </a:lnTo>
                  <a:lnTo>
                    <a:pt x="12493600" y="2913600"/>
                  </a:lnTo>
                  <a:lnTo>
                    <a:pt x="0" y="2913600"/>
                  </a:lnTo>
                  <a:close/>
                </a:path>
              </a:pathLst>
            </a:custGeom>
            <a:solidFill>
              <a:srgbClr val="000000">
                <a:alpha val="0"/>
              </a:srgbClr>
            </a:solidFill>
          </p:spPr>
        </p:sp>
        <p:sp>
          <p:nvSpPr>
            <p:cNvPr name="TextBox 12" id="12"/>
            <p:cNvSpPr txBox="true"/>
            <p:nvPr/>
          </p:nvSpPr>
          <p:spPr>
            <a:xfrm>
              <a:off x="0" y="-28575"/>
              <a:ext cx="12493600" cy="2942175"/>
            </a:xfrm>
            <a:prstGeom prst="rect">
              <a:avLst/>
            </a:prstGeom>
          </p:spPr>
          <p:txBody>
            <a:bodyPr anchor="t" rtlCol="false" tIns="0" lIns="0" bIns="0" rIns="0"/>
            <a:lstStyle/>
            <a:p>
              <a:pPr algn="ctr">
                <a:lnSpc>
                  <a:spcPts val="7200"/>
                </a:lnSpc>
              </a:pPr>
              <a:r>
                <a:rPr lang="en-US" b="true" sz="6000">
                  <a:solidFill>
                    <a:srgbClr val="FFFFFF"/>
                  </a:solidFill>
                  <a:latin typeface="Arimo Bold"/>
                  <a:ea typeface="Arimo Bold"/>
                  <a:cs typeface="Arimo Bold"/>
                  <a:sym typeface="Arimo Bold"/>
                </a:rPr>
                <a:t>Target Audience</a:t>
              </a:r>
            </a:p>
          </p:txBody>
        </p:sp>
      </p:grpSp>
      <p:grpSp>
        <p:nvGrpSpPr>
          <p:cNvPr name="Group 13" id="13"/>
          <p:cNvGrpSpPr/>
          <p:nvPr/>
        </p:nvGrpSpPr>
        <p:grpSpPr>
          <a:xfrm rot="0">
            <a:off x="3613150" y="5287032"/>
            <a:ext cx="11073600" cy="1145400"/>
            <a:chOff x="0" y="0"/>
            <a:chExt cx="14764800" cy="1527200"/>
          </a:xfrm>
        </p:grpSpPr>
        <p:sp>
          <p:nvSpPr>
            <p:cNvPr name="Freeform 14" id="14"/>
            <p:cNvSpPr/>
            <p:nvPr/>
          </p:nvSpPr>
          <p:spPr>
            <a:xfrm flipH="false" flipV="false" rot="0">
              <a:off x="0" y="0"/>
              <a:ext cx="14764800" cy="1527200"/>
            </a:xfrm>
            <a:custGeom>
              <a:avLst/>
              <a:gdLst/>
              <a:ahLst/>
              <a:cxnLst/>
              <a:rect r="r" b="b" t="t" l="l"/>
              <a:pathLst>
                <a:path h="1527200" w="14764800">
                  <a:moveTo>
                    <a:pt x="0" y="0"/>
                  </a:moveTo>
                  <a:lnTo>
                    <a:pt x="14764800" y="0"/>
                  </a:lnTo>
                  <a:lnTo>
                    <a:pt x="14764800" y="1527200"/>
                  </a:lnTo>
                  <a:lnTo>
                    <a:pt x="0" y="1527200"/>
                  </a:lnTo>
                  <a:close/>
                </a:path>
              </a:pathLst>
            </a:custGeom>
            <a:solidFill>
              <a:srgbClr val="000000">
                <a:alpha val="0"/>
              </a:srgbClr>
            </a:solidFill>
          </p:spPr>
        </p:sp>
        <p:sp>
          <p:nvSpPr>
            <p:cNvPr name="TextBox 15" id="15"/>
            <p:cNvSpPr txBox="true"/>
            <p:nvPr/>
          </p:nvSpPr>
          <p:spPr>
            <a:xfrm>
              <a:off x="0" y="-19050"/>
              <a:ext cx="14764800" cy="1546250"/>
            </a:xfrm>
            <a:prstGeom prst="rect">
              <a:avLst/>
            </a:prstGeom>
          </p:spPr>
          <p:txBody>
            <a:bodyPr anchor="t" rtlCol="false" tIns="0" lIns="0" bIns="0" rIns="0"/>
            <a:lstStyle/>
            <a:p>
              <a:pPr algn="ctr">
                <a:lnSpc>
                  <a:spcPts val="3600"/>
                </a:lnSpc>
              </a:pPr>
              <a:r>
                <a:rPr lang="en-US" b="true" sz="3000">
                  <a:solidFill>
                    <a:srgbClr val="EB4C87"/>
                  </a:solidFill>
                  <a:latin typeface="Arimo Bold"/>
                  <a:ea typeface="Arimo Bold"/>
                  <a:cs typeface="Arimo Bold"/>
                  <a:sym typeface="Arimo Bold"/>
                </a:rPr>
                <a:t>Primary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Primary Target Audience </a:t>
              </a:r>
            </a:p>
          </p:txBody>
        </p:sp>
      </p:grpSp>
      <p:grpSp>
        <p:nvGrpSpPr>
          <p:cNvPr name="Group 11" id="11"/>
          <p:cNvGrpSpPr/>
          <p:nvPr/>
        </p:nvGrpSpPr>
        <p:grpSpPr>
          <a:xfrm rot="0">
            <a:off x="1127026" y="2323700"/>
            <a:ext cx="7151400" cy="5490600"/>
            <a:chOff x="0" y="0"/>
            <a:chExt cx="9535200" cy="7320800"/>
          </a:xfrm>
        </p:grpSpPr>
        <p:sp>
          <p:nvSpPr>
            <p:cNvPr name="Freeform 12" id="12"/>
            <p:cNvSpPr/>
            <p:nvPr/>
          </p:nvSpPr>
          <p:spPr>
            <a:xfrm flipH="false" flipV="false" rot="0">
              <a:off x="0" y="0"/>
              <a:ext cx="9535200" cy="7320800"/>
            </a:xfrm>
            <a:custGeom>
              <a:avLst/>
              <a:gdLst/>
              <a:ahLst/>
              <a:cxnLst/>
              <a:rect r="r" b="b" t="t" l="l"/>
              <a:pathLst>
                <a:path h="7320800" w="9535200">
                  <a:moveTo>
                    <a:pt x="0" y="0"/>
                  </a:moveTo>
                  <a:lnTo>
                    <a:pt x="9535200" y="0"/>
                  </a:lnTo>
                  <a:lnTo>
                    <a:pt x="9535200" y="7320800"/>
                  </a:lnTo>
                  <a:lnTo>
                    <a:pt x="0" y="7320800"/>
                  </a:lnTo>
                  <a:close/>
                </a:path>
              </a:pathLst>
            </a:custGeom>
            <a:solidFill>
              <a:srgbClr val="000000">
                <a:alpha val="0"/>
              </a:srgbClr>
            </a:solidFill>
          </p:spPr>
        </p:sp>
        <p:sp>
          <p:nvSpPr>
            <p:cNvPr name="TextBox 13" id="13"/>
            <p:cNvSpPr txBox="true"/>
            <p:nvPr/>
          </p:nvSpPr>
          <p:spPr>
            <a:xfrm>
              <a:off x="0" y="-47625"/>
              <a:ext cx="9535200" cy="7368425"/>
            </a:xfrm>
            <a:prstGeom prst="rect">
              <a:avLst/>
            </a:prstGeom>
          </p:spPr>
          <p:txBody>
            <a:bodyPr anchor="t" rtlCol="false" tIns="0" lIns="0" bIns="0" rIns="0"/>
            <a:lstStyle/>
            <a:p>
              <a:pPr algn="l">
                <a:lnSpc>
                  <a:spcPts val="2483"/>
                </a:lnSpc>
              </a:pPr>
              <a:r>
                <a:rPr lang="en-US" b="true" sz="1800">
                  <a:solidFill>
                    <a:srgbClr val="000000"/>
                  </a:solidFill>
                  <a:latin typeface="Arimo Bold"/>
                  <a:ea typeface="Arimo Bold"/>
                  <a:cs typeface="Arimo Bold"/>
                  <a:sym typeface="Arimo Bold"/>
                </a:rPr>
                <a:t>Overview</a:t>
              </a:r>
            </a:p>
            <a:p>
              <a:pPr algn="l">
                <a:lnSpc>
                  <a:spcPts val="3359"/>
                </a:lnSpc>
              </a:pPr>
            </a:p>
            <a:p>
              <a:pPr algn="l">
                <a:lnSpc>
                  <a:spcPts val="3359"/>
                </a:lnSpc>
              </a:pPr>
            </a:p>
            <a:p>
              <a:pPr algn="l">
                <a:lnSpc>
                  <a:spcPts val="3359"/>
                </a:lnSpc>
              </a:pP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About </a:t>
              </a:r>
            </a:p>
            <a:p>
              <a:pPr algn="l">
                <a:lnSpc>
                  <a:spcPts val="4479"/>
                </a:lnSpc>
              </a:pPr>
            </a:p>
            <a:p>
              <a:pPr algn="l">
                <a:lnSpc>
                  <a:spcPts val="4479"/>
                </a:lnSpc>
              </a:pPr>
            </a:p>
            <a:p>
              <a:pPr algn="l">
                <a:lnSpc>
                  <a:spcPts val="4479"/>
                </a:lnSpc>
              </a:pP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Age: </a:t>
              </a:r>
            </a:p>
            <a:p>
              <a:pPr algn="l">
                <a:lnSpc>
                  <a:spcPts val="2879"/>
                </a:lnSpc>
              </a:pPr>
              <a:r>
                <a:rPr lang="en-US" b="true" sz="1800">
                  <a:solidFill>
                    <a:srgbClr val="000000"/>
                  </a:solidFill>
                  <a:latin typeface="Arimo Bold"/>
                  <a:ea typeface="Arimo Bold"/>
                  <a:cs typeface="Arimo Bold"/>
                  <a:sym typeface="Arimo Bold"/>
                </a:rPr>
                <a:t>Job Title: </a:t>
              </a:r>
            </a:p>
            <a:p>
              <a:pPr algn="l">
                <a:lnSpc>
                  <a:spcPts val="2879"/>
                </a:lnSpc>
              </a:pPr>
              <a:r>
                <a:rPr lang="en-US" b="true" sz="1800">
                  <a:solidFill>
                    <a:srgbClr val="000000"/>
                  </a:solidFill>
                  <a:latin typeface="Arimo Bold"/>
                  <a:ea typeface="Arimo Bold"/>
                  <a:cs typeface="Arimo Bold"/>
                  <a:sym typeface="Arimo Bold"/>
                </a:rPr>
                <a:t>Location: </a:t>
              </a:r>
            </a:p>
            <a:p>
              <a:pPr algn="l">
                <a:lnSpc>
                  <a:spcPts val="2879"/>
                </a:lnSpc>
              </a:pPr>
              <a:r>
                <a:rPr lang="en-US" b="true" sz="1800">
                  <a:solidFill>
                    <a:srgbClr val="000000"/>
                  </a:solidFill>
                  <a:latin typeface="Arimo Bold"/>
                  <a:ea typeface="Arimo Bold"/>
                  <a:cs typeface="Arimo Bold"/>
                  <a:sym typeface="Arimo Bold"/>
                </a:rPr>
                <a:t>Character: </a:t>
              </a:r>
            </a:p>
            <a:p>
              <a:pPr algn="l">
                <a:lnSpc>
                  <a:spcPts val="4479"/>
                </a:lnSpc>
              </a:pPr>
            </a:p>
          </p:txBody>
        </p:sp>
      </p:grpSp>
      <p:grpSp>
        <p:nvGrpSpPr>
          <p:cNvPr name="Group 14" id="14"/>
          <p:cNvGrpSpPr/>
          <p:nvPr/>
        </p:nvGrpSpPr>
        <p:grpSpPr>
          <a:xfrm rot="0">
            <a:off x="9627976" y="2323700"/>
            <a:ext cx="7533000" cy="6875400"/>
            <a:chOff x="0" y="0"/>
            <a:chExt cx="10044000" cy="9167200"/>
          </a:xfrm>
        </p:grpSpPr>
        <p:sp>
          <p:nvSpPr>
            <p:cNvPr name="Freeform 15" id="15"/>
            <p:cNvSpPr/>
            <p:nvPr/>
          </p:nvSpPr>
          <p:spPr>
            <a:xfrm flipH="false" flipV="false" rot="0">
              <a:off x="0" y="0"/>
              <a:ext cx="10044000" cy="9167200"/>
            </a:xfrm>
            <a:custGeom>
              <a:avLst/>
              <a:gdLst/>
              <a:ahLst/>
              <a:cxnLst/>
              <a:rect r="r" b="b" t="t" l="l"/>
              <a:pathLst>
                <a:path h="9167200" w="10044000">
                  <a:moveTo>
                    <a:pt x="0" y="0"/>
                  </a:moveTo>
                  <a:lnTo>
                    <a:pt x="10044000" y="0"/>
                  </a:lnTo>
                  <a:lnTo>
                    <a:pt x="10044000" y="9167200"/>
                  </a:lnTo>
                  <a:lnTo>
                    <a:pt x="0" y="9167200"/>
                  </a:lnTo>
                  <a:close/>
                </a:path>
              </a:pathLst>
            </a:custGeom>
            <a:solidFill>
              <a:srgbClr val="000000">
                <a:alpha val="0"/>
              </a:srgbClr>
            </a:solidFill>
          </p:spPr>
        </p:sp>
        <p:sp>
          <p:nvSpPr>
            <p:cNvPr name="TextBox 16" id="16"/>
            <p:cNvSpPr txBox="true"/>
            <p:nvPr/>
          </p:nvSpPr>
          <p:spPr>
            <a:xfrm>
              <a:off x="0" y="-47625"/>
              <a:ext cx="10044000" cy="9214825"/>
            </a:xfrm>
            <a:prstGeom prst="rect">
              <a:avLst/>
            </a:prstGeom>
          </p:spPr>
          <p:txBody>
            <a:bodyPr anchor="t" rtlCol="false" tIns="0" lIns="0" bIns="0" rIns="0"/>
            <a:lstStyle/>
            <a:p>
              <a:pPr algn="l">
                <a:lnSpc>
                  <a:spcPts val="2483"/>
                </a:lnSpc>
              </a:pPr>
              <a:r>
                <a:rPr lang="en-US" b="true" sz="1800">
                  <a:solidFill>
                    <a:srgbClr val="000000"/>
                  </a:solidFill>
                  <a:latin typeface="Arimo Bold"/>
                  <a:ea typeface="Arimo Bold"/>
                  <a:cs typeface="Arimo Bold"/>
                  <a:sym typeface="Arimo Bold"/>
                </a:rPr>
                <a:t>Goals</a:t>
              </a: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pPr>
            </a:p>
            <a:p>
              <a:pPr algn="l" marL="654776" indent="-327388" lvl="1">
                <a:lnSpc>
                  <a:spcPts val="2879"/>
                </a:lnSpc>
              </a:pPr>
              <a:r>
                <a:rPr lang="en-US" b="true" sz="1800">
                  <a:solidFill>
                    <a:srgbClr val="000000"/>
                  </a:solidFill>
                  <a:latin typeface="Arimo Bold"/>
                  <a:ea typeface="Arimo Bold"/>
                  <a:cs typeface="Arimo Bold"/>
                  <a:sym typeface="Arimo Bold"/>
                </a:rPr>
                <a:t>Frustrations </a:t>
              </a: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pPr>
            </a:p>
            <a:p>
              <a:pPr algn="l" marL="1018540" indent="-509270" lvl="1">
                <a:lnSpc>
                  <a:spcPts val="4479"/>
                </a:lnSpc>
              </a:pPr>
            </a:p>
            <a:p>
              <a:pPr algn="l" marL="1018540" indent="-509270" lvl="1">
                <a:lnSpc>
                  <a:spcPts val="4479"/>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sp>
        <p:nvSpPr>
          <p:cNvPr name="AutoShape 7" id="7"/>
          <p:cNvSpPr/>
          <p:nvPr/>
        </p:nvSpPr>
        <p:spPr>
          <a:xfrm rot="5323242">
            <a:off x="8723343" y="8810248"/>
            <a:ext cx="853263" cy="0"/>
          </a:xfrm>
          <a:prstGeom prst="line">
            <a:avLst/>
          </a:prstGeom>
          <a:ln cap="rnd" w="9525">
            <a:solidFill>
              <a:srgbClr val="FFFFFF"/>
            </a:solidFill>
            <a:prstDash val="solid"/>
            <a:headEnd type="none" len="sm" w="sm"/>
            <a:tailEnd type="triangle" len="med" w="lg"/>
          </a:ln>
        </p:spPr>
      </p:sp>
      <p:grpSp>
        <p:nvGrpSpPr>
          <p:cNvPr name="Group 8" id="8"/>
          <p:cNvGrpSpPr/>
          <p:nvPr/>
        </p:nvGrpSpPr>
        <p:grpSpPr>
          <a:xfrm rot="0">
            <a:off x="8704867" y="8670293"/>
            <a:ext cx="878250" cy="877650"/>
            <a:chOff x="0" y="0"/>
            <a:chExt cx="1171000" cy="1170200"/>
          </a:xfrm>
        </p:grpSpPr>
        <p:sp>
          <p:nvSpPr>
            <p:cNvPr name="Freeform 9" id="9"/>
            <p:cNvSpPr/>
            <p:nvPr/>
          </p:nvSpPr>
          <p:spPr>
            <a:xfrm flipH="false" flipV="false" rot="0">
              <a:off x="0" y="0"/>
              <a:ext cx="1170940" cy="1170178"/>
            </a:xfrm>
            <a:custGeom>
              <a:avLst/>
              <a:gdLst/>
              <a:ahLst/>
              <a:cxnLst/>
              <a:rect r="r" b="b" t="t" l="l"/>
              <a:pathLst>
                <a:path h="1170178" w="1170940">
                  <a:moveTo>
                    <a:pt x="0" y="585089"/>
                  </a:moveTo>
                  <a:cubicBezTo>
                    <a:pt x="0" y="262001"/>
                    <a:pt x="262128" y="0"/>
                    <a:pt x="585470" y="0"/>
                  </a:cubicBezTo>
                  <a:lnTo>
                    <a:pt x="585470" y="12700"/>
                  </a:lnTo>
                  <a:lnTo>
                    <a:pt x="585470" y="0"/>
                  </a:lnTo>
                  <a:cubicBezTo>
                    <a:pt x="908812" y="0"/>
                    <a:pt x="1170940" y="262001"/>
                    <a:pt x="1170940" y="585089"/>
                  </a:cubicBezTo>
                  <a:lnTo>
                    <a:pt x="1158240" y="585089"/>
                  </a:lnTo>
                  <a:lnTo>
                    <a:pt x="1170940" y="585089"/>
                  </a:lnTo>
                  <a:cubicBezTo>
                    <a:pt x="1170940" y="908177"/>
                    <a:pt x="908812" y="1170178"/>
                    <a:pt x="585470" y="1170178"/>
                  </a:cubicBezTo>
                  <a:lnTo>
                    <a:pt x="585470" y="1157478"/>
                  </a:lnTo>
                  <a:lnTo>
                    <a:pt x="585470" y="1170178"/>
                  </a:lnTo>
                  <a:cubicBezTo>
                    <a:pt x="262128" y="1170178"/>
                    <a:pt x="0" y="908304"/>
                    <a:pt x="0" y="585089"/>
                  </a:cubicBezTo>
                  <a:lnTo>
                    <a:pt x="12700" y="585089"/>
                  </a:lnTo>
                  <a:lnTo>
                    <a:pt x="25400" y="585089"/>
                  </a:lnTo>
                  <a:lnTo>
                    <a:pt x="12700" y="585089"/>
                  </a:lnTo>
                  <a:lnTo>
                    <a:pt x="0" y="585089"/>
                  </a:lnTo>
                  <a:moveTo>
                    <a:pt x="25400" y="585089"/>
                  </a:moveTo>
                  <a:cubicBezTo>
                    <a:pt x="25400" y="592074"/>
                    <a:pt x="19685" y="597789"/>
                    <a:pt x="12700" y="597789"/>
                  </a:cubicBezTo>
                  <a:cubicBezTo>
                    <a:pt x="5715" y="597789"/>
                    <a:pt x="0" y="592074"/>
                    <a:pt x="0" y="585089"/>
                  </a:cubicBezTo>
                  <a:cubicBezTo>
                    <a:pt x="0" y="578104"/>
                    <a:pt x="5715" y="572389"/>
                    <a:pt x="12700" y="572389"/>
                  </a:cubicBezTo>
                  <a:cubicBezTo>
                    <a:pt x="19685" y="572389"/>
                    <a:pt x="25400" y="578104"/>
                    <a:pt x="25400" y="585089"/>
                  </a:cubicBezTo>
                  <a:cubicBezTo>
                    <a:pt x="25400" y="894207"/>
                    <a:pt x="276098" y="1144778"/>
                    <a:pt x="585470" y="1144778"/>
                  </a:cubicBezTo>
                  <a:cubicBezTo>
                    <a:pt x="894842" y="1144778"/>
                    <a:pt x="1145540" y="894207"/>
                    <a:pt x="1145540" y="585089"/>
                  </a:cubicBezTo>
                  <a:cubicBezTo>
                    <a:pt x="1145540" y="275971"/>
                    <a:pt x="894842" y="25400"/>
                    <a:pt x="585470" y="25400"/>
                  </a:cubicBezTo>
                  <a:lnTo>
                    <a:pt x="585470" y="12700"/>
                  </a:lnTo>
                  <a:lnTo>
                    <a:pt x="585470" y="25400"/>
                  </a:lnTo>
                  <a:cubicBezTo>
                    <a:pt x="276098" y="25400"/>
                    <a:pt x="25400" y="275971"/>
                    <a:pt x="25400" y="585089"/>
                  </a:cubicBezTo>
                  <a:close/>
                </a:path>
              </a:pathLst>
            </a:custGeom>
            <a:solidFill>
              <a:srgbClr val="FFFFFF"/>
            </a:solidFill>
          </p:spPr>
        </p:sp>
      </p:grpSp>
      <p:grpSp>
        <p:nvGrpSpPr>
          <p:cNvPr name="Group 10" id="10"/>
          <p:cNvGrpSpPr/>
          <p:nvPr/>
        </p:nvGrpSpPr>
        <p:grpSpPr>
          <a:xfrm rot="0">
            <a:off x="4458900" y="4050894"/>
            <a:ext cx="9370200" cy="2185200"/>
            <a:chOff x="0" y="0"/>
            <a:chExt cx="12493600" cy="2913600"/>
          </a:xfrm>
        </p:grpSpPr>
        <p:sp>
          <p:nvSpPr>
            <p:cNvPr name="Freeform 11" id="11"/>
            <p:cNvSpPr/>
            <p:nvPr/>
          </p:nvSpPr>
          <p:spPr>
            <a:xfrm flipH="false" flipV="false" rot="0">
              <a:off x="0" y="0"/>
              <a:ext cx="12493600" cy="2913600"/>
            </a:xfrm>
            <a:custGeom>
              <a:avLst/>
              <a:gdLst/>
              <a:ahLst/>
              <a:cxnLst/>
              <a:rect r="r" b="b" t="t" l="l"/>
              <a:pathLst>
                <a:path h="2913600" w="12493600">
                  <a:moveTo>
                    <a:pt x="0" y="0"/>
                  </a:moveTo>
                  <a:lnTo>
                    <a:pt x="12493600" y="0"/>
                  </a:lnTo>
                  <a:lnTo>
                    <a:pt x="12493600" y="2913600"/>
                  </a:lnTo>
                  <a:lnTo>
                    <a:pt x="0" y="2913600"/>
                  </a:lnTo>
                  <a:close/>
                </a:path>
              </a:pathLst>
            </a:custGeom>
            <a:solidFill>
              <a:srgbClr val="000000">
                <a:alpha val="0"/>
              </a:srgbClr>
            </a:solidFill>
          </p:spPr>
        </p:sp>
        <p:sp>
          <p:nvSpPr>
            <p:cNvPr name="TextBox 12" id="12"/>
            <p:cNvSpPr txBox="true"/>
            <p:nvPr/>
          </p:nvSpPr>
          <p:spPr>
            <a:xfrm>
              <a:off x="0" y="-28575"/>
              <a:ext cx="12493600" cy="2942175"/>
            </a:xfrm>
            <a:prstGeom prst="rect">
              <a:avLst/>
            </a:prstGeom>
          </p:spPr>
          <p:txBody>
            <a:bodyPr anchor="t" rtlCol="false" tIns="0" lIns="0" bIns="0" rIns="0"/>
            <a:lstStyle/>
            <a:p>
              <a:pPr algn="ctr">
                <a:lnSpc>
                  <a:spcPts val="7200"/>
                </a:lnSpc>
              </a:pPr>
              <a:r>
                <a:rPr lang="en-US" b="true" sz="6000">
                  <a:solidFill>
                    <a:srgbClr val="FFFFFF"/>
                  </a:solidFill>
                  <a:latin typeface="Arimo Bold"/>
                  <a:ea typeface="Arimo Bold"/>
                  <a:cs typeface="Arimo Bold"/>
                  <a:sym typeface="Arimo Bold"/>
                </a:rPr>
                <a:t>Target Audience</a:t>
              </a:r>
            </a:p>
          </p:txBody>
        </p:sp>
      </p:grpSp>
      <p:grpSp>
        <p:nvGrpSpPr>
          <p:cNvPr name="Group 13" id="13"/>
          <p:cNvGrpSpPr/>
          <p:nvPr/>
        </p:nvGrpSpPr>
        <p:grpSpPr>
          <a:xfrm rot="0">
            <a:off x="3613150" y="5287032"/>
            <a:ext cx="11073600" cy="1145400"/>
            <a:chOff x="0" y="0"/>
            <a:chExt cx="14764800" cy="1527200"/>
          </a:xfrm>
        </p:grpSpPr>
        <p:sp>
          <p:nvSpPr>
            <p:cNvPr name="Freeform 14" id="14"/>
            <p:cNvSpPr/>
            <p:nvPr/>
          </p:nvSpPr>
          <p:spPr>
            <a:xfrm flipH="false" flipV="false" rot="0">
              <a:off x="0" y="0"/>
              <a:ext cx="14764800" cy="1527200"/>
            </a:xfrm>
            <a:custGeom>
              <a:avLst/>
              <a:gdLst/>
              <a:ahLst/>
              <a:cxnLst/>
              <a:rect r="r" b="b" t="t" l="l"/>
              <a:pathLst>
                <a:path h="1527200" w="14764800">
                  <a:moveTo>
                    <a:pt x="0" y="0"/>
                  </a:moveTo>
                  <a:lnTo>
                    <a:pt x="14764800" y="0"/>
                  </a:lnTo>
                  <a:lnTo>
                    <a:pt x="14764800" y="1527200"/>
                  </a:lnTo>
                  <a:lnTo>
                    <a:pt x="0" y="1527200"/>
                  </a:lnTo>
                  <a:close/>
                </a:path>
              </a:pathLst>
            </a:custGeom>
            <a:solidFill>
              <a:srgbClr val="000000">
                <a:alpha val="0"/>
              </a:srgbClr>
            </a:solidFill>
          </p:spPr>
        </p:sp>
        <p:sp>
          <p:nvSpPr>
            <p:cNvPr name="TextBox 15" id="15"/>
            <p:cNvSpPr txBox="true"/>
            <p:nvPr/>
          </p:nvSpPr>
          <p:spPr>
            <a:xfrm>
              <a:off x="0" y="-19050"/>
              <a:ext cx="14764800" cy="1546250"/>
            </a:xfrm>
            <a:prstGeom prst="rect">
              <a:avLst/>
            </a:prstGeom>
          </p:spPr>
          <p:txBody>
            <a:bodyPr anchor="t" rtlCol="false" tIns="0" lIns="0" bIns="0" rIns="0"/>
            <a:lstStyle/>
            <a:p>
              <a:pPr algn="ctr">
                <a:lnSpc>
                  <a:spcPts val="3600"/>
                </a:lnSpc>
              </a:pPr>
              <a:r>
                <a:rPr lang="en-US" b="true" sz="3000">
                  <a:solidFill>
                    <a:srgbClr val="EB4C87"/>
                  </a:solidFill>
                  <a:latin typeface="Arimo Bold"/>
                  <a:ea typeface="Arimo Bold"/>
                  <a:cs typeface="Arimo Bold"/>
                  <a:sym typeface="Arimo Bold"/>
                </a:rPr>
                <a:t>Secondary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2E2E4F"/>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3"/>
            <a:stretch>
              <a:fillRect l="0" t="-5" r="0" b="-5"/>
            </a:stretch>
          </a:blipFill>
        </p:spPr>
      </p:sp>
      <p:sp>
        <p:nvSpPr>
          <p:cNvPr name="AutoShape 7" id="7"/>
          <p:cNvSpPr/>
          <p:nvPr/>
        </p:nvSpPr>
        <p:spPr>
          <a:xfrm rot="3977">
            <a:off x="951519" y="9733338"/>
            <a:ext cx="16465061" cy="0"/>
          </a:xfrm>
          <a:prstGeom prst="line">
            <a:avLst/>
          </a:prstGeom>
          <a:ln cap="rnd" w="9525">
            <a:solidFill>
              <a:srgbClr val="7900F2"/>
            </a:solidFill>
            <a:prstDash val="solid"/>
            <a:headEnd type="none" len="sm" w="sm"/>
            <a:tailEnd type="none" len="sm" w="sm"/>
          </a:ln>
        </p:spPr>
      </p:sp>
      <p:grpSp>
        <p:nvGrpSpPr>
          <p:cNvPr name="Group 8" id="8"/>
          <p:cNvGrpSpPr/>
          <p:nvPr/>
        </p:nvGrpSpPr>
        <p:grpSpPr>
          <a:xfrm rot="0">
            <a:off x="757650" y="1248950"/>
            <a:ext cx="10092000" cy="831000"/>
            <a:chOff x="0" y="0"/>
            <a:chExt cx="13456000" cy="1108000"/>
          </a:xfrm>
        </p:grpSpPr>
        <p:sp>
          <p:nvSpPr>
            <p:cNvPr name="Freeform 9" id="9"/>
            <p:cNvSpPr/>
            <p:nvPr/>
          </p:nvSpPr>
          <p:spPr>
            <a:xfrm flipH="false" flipV="false" rot="0">
              <a:off x="0" y="0"/>
              <a:ext cx="13456000" cy="1108000"/>
            </a:xfrm>
            <a:custGeom>
              <a:avLst/>
              <a:gdLst/>
              <a:ahLst/>
              <a:cxnLst/>
              <a:rect r="r" b="b" t="t" l="l"/>
              <a:pathLst>
                <a:path h="1108000" w="13456000">
                  <a:moveTo>
                    <a:pt x="0" y="0"/>
                  </a:moveTo>
                  <a:lnTo>
                    <a:pt x="13456000" y="0"/>
                  </a:lnTo>
                  <a:lnTo>
                    <a:pt x="13456000" y="1108000"/>
                  </a:lnTo>
                  <a:lnTo>
                    <a:pt x="0" y="1108000"/>
                  </a:lnTo>
                  <a:close/>
                </a:path>
              </a:pathLst>
            </a:custGeom>
            <a:solidFill>
              <a:srgbClr val="000000">
                <a:alpha val="0"/>
              </a:srgbClr>
            </a:solidFill>
          </p:spPr>
        </p:sp>
        <p:sp>
          <p:nvSpPr>
            <p:cNvPr name="TextBox 10" id="10"/>
            <p:cNvSpPr txBox="true"/>
            <p:nvPr/>
          </p:nvSpPr>
          <p:spPr>
            <a:xfrm>
              <a:off x="0" y="-19050"/>
              <a:ext cx="13456000" cy="1127050"/>
            </a:xfrm>
            <a:prstGeom prst="rect">
              <a:avLst/>
            </a:prstGeom>
          </p:spPr>
          <p:txBody>
            <a:bodyPr anchor="t" rtlCol="false" tIns="0" lIns="0" bIns="0" rIns="0"/>
            <a:lstStyle/>
            <a:p>
              <a:pPr algn="l">
                <a:lnSpc>
                  <a:spcPts val="3600"/>
                </a:lnSpc>
              </a:pPr>
              <a:r>
                <a:rPr lang="en-US" b="true" sz="3000">
                  <a:solidFill>
                    <a:srgbClr val="7900F2"/>
                  </a:solidFill>
                  <a:latin typeface="Arimo Bold"/>
                  <a:ea typeface="Arimo Bold"/>
                  <a:cs typeface="Arimo Bold"/>
                  <a:sym typeface="Arimo Bold"/>
                </a:rPr>
                <a:t>Secondary Target Audience </a:t>
              </a:r>
            </a:p>
          </p:txBody>
        </p:sp>
      </p:grpSp>
      <p:grpSp>
        <p:nvGrpSpPr>
          <p:cNvPr name="Group 11" id="11"/>
          <p:cNvGrpSpPr/>
          <p:nvPr/>
        </p:nvGrpSpPr>
        <p:grpSpPr>
          <a:xfrm rot="0">
            <a:off x="1127026" y="2323700"/>
            <a:ext cx="7151400" cy="5490600"/>
            <a:chOff x="0" y="0"/>
            <a:chExt cx="9535200" cy="7320800"/>
          </a:xfrm>
        </p:grpSpPr>
        <p:sp>
          <p:nvSpPr>
            <p:cNvPr name="Freeform 12" id="12"/>
            <p:cNvSpPr/>
            <p:nvPr/>
          </p:nvSpPr>
          <p:spPr>
            <a:xfrm flipH="false" flipV="false" rot="0">
              <a:off x="0" y="0"/>
              <a:ext cx="9535200" cy="7320800"/>
            </a:xfrm>
            <a:custGeom>
              <a:avLst/>
              <a:gdLst/>
              <a:ahLst/>
              <a:cxnLst/>
              <a:rect r="r" b="b" t="t" l="l"/>
              <a:pathLst>
                <a:path h="7320800" w="9535200">
                  <a:moveTo>
                    <a:pt x="0" y="0"/>
                  </a:moveTo>
                  <a:lnTo>
                    <a:pt x="9535200" y="0"/>
                  </a:lnTo>
                  <a:lnTo>
                    <a:pt x="9535200" y="7320800"/>
                  </a:lnTo>
                  <a:lnTo>
                    <a:pt x="0" y="7320800"/>
                  </a:lnTo>
                  <a:close/>
                </a:path>
              </a:pathLst>
            </a:custGeom>
            <a:solidFill>
              <a:srgbClr val="000000">
                <a:alpha val="0"/>
              </a:srgbClr>
            </a:solidFill>
          </p:spPr>
        </p:sp>
        <p:sp>
          <p:nvSpPr>
            <p:cNvPr name="TextBox 13" id="13"/>
            <p:cNvSpPr txBox="true"/>
            <p:nvPr/>
          </p:nvSpPr>
          <p:spPr>
            <a:xfrm>
              <a:off x="0" y="-47625"/>
              <a:ext cx="9535200" cy="7368425"/>
            </a:xfrm>
            <a:prstGeom prst="rect">
              <a:avLst/>
            </a:prstGeom>
          </p:spPr>
          <p:txBody>
            <a:bodyPr anchor="t" rtlCol="false" tIns="0" lIns="0" bIns="0" rIns="0"/>
            <a:lstStyle/>
            <a:p>
              <a:pPr algn="l">
                <a:lnSpc>
                  <a:spcPts val="2483"/>
                </a:lnSpc>
              </a:pPr>
              <a:r>
                <a:rPr lang="en-US" b="true" sz="1800">
                  <a:solidFill>
                    <a:srgbClr val="000000"/>
                  </a:solidFill>
                  <a:latin typeface="Arimo Bold"/>
                  <a:ea typeface="Arimo Bold"/>
                  <a:cs typeface="Arimo Bold"/>
                  <a:sym typeface="Arimo Bold"/>
                </a:rPr>
                <a:t>Overview</a:t>
              </a:r>
            </a:p>
            <a:p>
              <a:pPr algn="l">
                <a:lnSpc>
                  <a:spcPts val="3359"/>
                </a:lnSpc>
              </a:pPr>
            </a:p>
            <a:p>
              <a:pPr algn="l">
                <a:lnSpc>
                  <a:spcPts val="3359"/>
                </a:lnSpc>
              </a:pPr>
            </a:p>
            <a:p>
              <a:pPr algn="l">
                <a:lnSpc>
                  <a:spcPts val="3359"/>
                </a:lnSpc>
              </a:pP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About </a:t>
              </a:r>
            </a:p>
            <a:p>
              <a:pPr algn="l">
                <a:lnSpc>
                  <a:spcPts val="4479"/>
                </a:lnSpc>
              </a:pPr>
            </a:p>
            <a:p>
              <a:pPr algn="l">
                <a:lnSpc>
                  <a:spcPts val="4479"/>
                </a:lnSpc>
              </a:pPr>
            </a:p>
            <a:p>
              <a:pPr algn="l">
                <a:lnSpc>
                  <a:spcPts val="4479"/>
                </a:lnSpc>
              </a:pPr>
            </a:p>
            <a:p>
              <a:pPr algn="l">
                <a:lnSpc>
                  <a:spcPts val="4479"/>
                </a:lnSpc>
              </a:pPr>
            </a:p>
            <a:p>
              <a:pPr algn="l">
                <a:lnSpc>
                  <a:spcPts val="2879"/>
                </a:lnSpc>
              </a:pPr>
              <a:r>
                <a:rPr lang="en-US" b="true" sz="1800">
                  <a:solidFill>
                    <a:srgbClr val="000000"/>
                  </a:solidFill>
                  <a:latin typeface="Arimo Bold"/>
                  <a:ea typeface="Arimo Bold"/>
                  <a:cs typeface="Arimo Bold"/>
                  <a:sym typeface="Arimo Bold"/>
                </a:rPr>
                <a:t>Age: </a:t>
              </a:r>
            </a:p>
            <a:p>
              <a:pPr algn="l">
                <a:lnSpc>
                  <a:spcPts val="2879"/>
                </a:lnSpc>
              </a:pPr>
              <a:r>
                <a:rPr lang="en-US" b="true" sz="1800">
                  <a:solidFill>
                    <a:srgbClr val="000000"/>
                  </a:solidFill>
                  <a:latin typeface="Arimo Bold"/>
                  <a:ea typeface="Arimo Bold"/>
                  <a:cs typeface="Arimo Bold"/>
                  <a:sym typeface="Arimo Bold"/>
                </a:rPr>
                <a:t>Job Title: </a:t>
              </a:r>
            </a:p>
            <a:p>
              <a:pPr algn="l">
                <a:lnSpc>
                  <a:spcPts val="2879"/>
                </a:lnSpc>
              </a:pPr>
              <a:r>
                <a:rPr lang="en-US" b="true" sz="1800">
                  <a:solidFill>
                    <a:srgbClr val="000000"/>
                  </a:solidFill>
                  <a:latin typeface="Arimo Bold"/>
                  <a:ea typeface="Arimo Bold"/>
                  <a:cs typeface="Arimo Bold"/>
                  <a:sym typeface="Arimo Bold"/>
                </a:rPr>
                <a:t>Location: </a:t>
              </a:r>
            </a:p>
            <a:p>
              <a:pPr algn="l">
                <a:lnSpc>
                  <a:spcPts val="2879"/>
                </a:lnSpc>
              </a:pPr>
              <a:r>
                <a:rPr lang="en-US" b="true" sz="1800">
                  <a:solidFill>
                    <a:srgbClr val="000000"/>
                  </a:solidFill>
                  <a:latin typeface="Arimo Bold"/>
                  <a:ea typeface="Arimo Bold"/>
                  <a:cs typeface="Arimo Bold"/>
                  <a:sym typeface="Arimo Bold"/>
                </a:rPr>
                <a:t>Character: </a:t>
              </a:r>
            </a:p>
            <a:p>
              <a:pPr algn="l">
                <a:lnSpc>
                  <a:spcPts val="4479"/>
                </a:lnSpc>
              </a:pPr>
            </a:p>
          </p:txBody>
        </p:sp>
      </p:grpSp>
      <p:grpSp>
        <p:nvGrpSpPr>
          <p:cNvPr name="Group 14" id="14"/>
          <p:cNvGrpSpPr/>
          <p:nvPr/>
        </p:nvGrpSpPr>
        <p:grpSpPr>
          <a:xfrm rot="0">
            <a:off x="9627976" y="2323700"/>
            <a:ext cx="7533000" cy="6875400"/>
            <a:chOff x="0" y="0"/>
            <a:chExt cx="10044000" cy="9167200"/>
          </a:xfrm>
        </p:grpSpPr>
        <p:sp>
          <p:nvSpPr>
            <p:cNvPr name="Freeform 15" id="15"/>
            <p:cNvSpPr/>
            <p:nvPr/>
          </p:nvSpPr>
          <p:spPr>
            <a:xfrm flipH="false" flipV="false" rot="0">
              <a:off x="0" y="0"/>
              <a:ext cx="10044000" cy="9167200"/>
            </a:xfrm>
            <a:custGeom>
              <a:avLst/>
              <a:gdLst/>
              <a:ahLst/>
              <a:cxnLst/>
              <a:rect r="r" b="b" t="t" l="l"/>
              <a:pathLst>
                <a:path h="9167200" w="10044000">
                  <a:moveTo>
                    <a:pt x="0" y="0"/>
                  </a:moveTo>
                  <a:lnTo>
                    <a:pt x="10044000" y="0"/>
                  </a:lnTo>
                  <a:lnTo>
                    <a:pt x="10044000" y="9167200"/>
                  </a:lnTo>
                  <a:lnTo>
                    <a:pt x="0" y="9167200"/>
                  </a:lnTo>
                  <a:close/>
                </a:path>
              </a:pathLst>
            </a:custGeom>
            <a:solidFill>
              <a:srgbClr val="000000">
                <a:alpha val="0"/>
              </a:srgbClr>
            </a:solidFill>
          </p:spPr>
        </p:sp>
        <p:sp>
          <p:nvSpPr>
            <p:cNvPr name="TextBox 16" id="16"/>
            <p:cNvSpPr txBox="true"/>
            <p:nvPr/>
          </p:nvSpPr>
          <p:spPr>
            <a:xfrm>
              <a:off x="0" y="-47625"/>
              <a:ext cx="10044000" cy="9214825"/>
            </a:xfrm>
            <a:prstGeom prst="rect">
              <a:avLst/>
            </a:prstGeom>
          </p:spPr>
          <p:txBody>
            <a:bodyPr anchor="t" rtlCol="false" tIns="0" lIns="0" bIns="0" rIns="0"/>
            <a:lstStyle/>
            <a:p>
              <a:pPr algn="l">
                <a:lnSpc>
                  <a:spcPts val="2483"/>
                </a:lnSpc>
              </a:pPr>
              <a:r>
                <a:rPr lang="en-US" b="true" sz="1800">
                  <a:solidFill>
                    <a:srgbClr val="000000"/>
                  </a:solidFill>
                  <a:latin typeface="Arimo Bold"/>
                  <a:ea typeface="Arimo Bold"/>
                  <a:cs typeface="Arimo Bold"/>
                  <a:sym typeface="Arimo Bold"/>
                </a:rPr>
                <a:t>Goals</a:t>
              </a: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pPr>
            </a:p>
            <a:p>
              <a:pPr algn="l" marL="654776" indent="-327388" lvl="1">
                <a:lnSpc>
                  <a:spcPts val="2879"/>
                </a:lnSpc>
              </a:pPr>
              <a:r>
                <a:rPr lang="en-US" b="true" sz="1800">
                  <a:solidFill>
                    <a:srgbClr val="000000"/>
                  </a:solidFill>
                  <a:latin typeface="Arimo Bold"/>
                  <a:ea typeface="Arimo Bold"/>
                  <a:cs typeface="Arimo Bold"/>
                  <a:sym typeface="Arimo Bold"/>
                </a:rPr>
                <a:t>Frustrations </a:t>
              </a: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buFont typeface="Arial"/>
                <a:buChar char="•"/>
              </a:pPr>
            </a:p>
            <a:p>
              <a:pPr algn="l" marL="1018540" indent="-509270" lvl="1">
                <a:lnSpc>
                  <a:spcPts val="4479"/>
                </a:lnSpc>
              </a:pPr>
            </a:p>
            <a:p>
              <a:pPr algn="l" marL="1018540" indent="-509270" lvl="1">
                <a:lnSpc>
                  <a:spcPts val="4479"/>
                </a:lnSpc>
              </a:pPr>
            </a:p>
            <a:p>
              <a:pPr algn="l" marL="1018540" indent="-509270" lvl="1">
                <a:lnSpc>
                  <a:spcPts val="4479"/>
                </a:lnSpc>
              </a:pP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14582250" y="443700"/>
            <a:ext cx="2970000" cy="585000"/>
            <a:chOff x="0" y="0"/>
            <a:chExt cx="3960000" cy="780000"/>
          </a:xfrm>
        </p:grpSpPr>
        <p:sp>
          <p:nvSpPr>
            <p:cNvPr name="Freeform 4" id="4"/>
            <p:cNvSpPr/>
            <p:nvPr/>
          </p:nvSpPr>
          <p:spPr>
            <a:xfrm flipH="false" flipV="false" rot="0">
              <a:off x="0" y="0"/>
              <a:ext cx="3960000" cy="780000"/>
            </a:xfrm>
            <a:custGeom>
              <a:avLst/>
              <a:gdLst/>
              <a:ahLst/>
              <a:cxnLst/>
              <a:rect r="r" b="b" t="t" l="l"/>
              <a:pathLst>
                <a:path h="780000" w="3960000">
                  <a:moveTo>
                    <a:pt x="0" y="0"/>
                  </a:moveTo>
                  <a:lnTo>
                    <a:pt x="3960000" y="0"/>
                  </a:lnTo>
                  <a:lnTo>
                    <a:pt x="3960000" y="780000"/>
                  </a:lnTo>
                  <a:lnTo>
                    <a:pt x="0" y="780000"/>
                  </a:lnTo>
                  <a:close/>
                </a:path>
              </a:pathLst>
            </a:custGeom>
            <a:solidFill>
              <a:srgbClr val="000000">
                <a:alpha val="0"/>
              </a:srgbClr>
            </a:solidFill>
          </p:spPr>
        </p:sp>
        <p:sp>
          <p:nvSpPr>
            <p:cNvPr name="TextBox 5" id="5"/>
            <p:cNvSpPr txBox="true"/>
            <p:nvPr/>
          </p:nvSpPr>
          <p:spPr>
            <a:xfrm>
              <a:off x="0" y="-19050"/>
              <a:ext cx="3960000" cy="799050"/>
            </a:xfrm>
            <a:prstGeom prst="rect">
              <a:avLst/>
            </a:prstGeom>
          </p:spPr>
          <p:txBody>
            <a:bodyPr anchor="t" rtlCol="false" tIns="0" lIns="0" bIns="0" rIns="0"/>
            <a:lstStyle/>
            <a:p>
              <a:pPr algn="r">
                <a:lnSpc>
                  <a:spcPts val="1679"/>
                </a:lnSpc>
              </a:pPr>
              <a:r>
                <a:rPr lang="en-US" sz="1399">
                  <a:solidFill>
                    <a:srgbClr val="EEEEEE"/>
                  </a:solidFill>
                  <a:latin typeface="Arimo"/>
                  <a:ea typeface="Arimo"/>
                  <a:cs typeface="Arimo"/>
                  <a:sym typeface="Arimo"/>
                </a:rPr>
                <a:t>Talk Agency</a:t>
              </a:r>
            </a:p>
          </p:txBody>
        </p:sp>
      </p:grpSp>
      <p:sp>
        <p:nvSpPr>
          <p:cNvPr name="Freeform 6" id="6"/>
          <p:cNvSpPr/>
          <p:nvPr/>
        </p:nvSpPr>
        <p:spPr>
          <a:xfrm flipH="false" flipV="false" rot="0">
            <a:off x="15951156" y="597750"/>
            <a:ext cx="309900" cy="276900"/>
          </a:xfrm>
          <a:custGeom>
            <a:avLst/>
            <a:gdLst/>
            <a:ahLst/>
            <a:cxnLst/>
            <a:rect r="r" b="b" t="t" l="l"/>
            <a:pathLst>
              <a:path h="276900" w="309900">
                <a:moveTo>
                  <a:pt x="0" y="0"/>
                </a:moveTo>
                <a:lnTo>
                  <a:pt x="309900" y="0"/>
                </a:lnTo>
                <a:lnTo>
                  <a:pt x="309900" y="276900"/>
                </a:lnTo>
                <a:lnTo>
                  <a:pt x="0" y="276900"/>
                </a:lnTo>
                <a:lnTo>
                  <a:pt x="0" y="0"/>
                </a:lnTo>
                <a:close/>
              </a:path>
            </a:pathLst>
          </a:custGeom>
          <a:blipFill>
            <a:blip r:embed="rId4"/>
            <a:stretch>
              <a:fillRect l="0" t="-5" r="0" b="-5"/>
            </a:stretch>
          </a:blipFill>
        </p:spPr>
      </p:sp>
      <p:grpSp>
        <p:nvGrpSpPr>
          <p:cNvPr name="Group 7" id="7"/>
          <p:cNvGrpSpPr/>
          <p:nvPr/>
        </p:nvGrpSpPr>
        <p:grpSpPr>
          <a:xfrm rot="0">
            <a:off x="2941850" y="4454200"/>
            <a:ext cx="12045000" cy="4813832"/>
            <a:chOff x="0" y="0"/>
            <a:chExt cx="16060000" cy="6418442"/>
          </a:xfrm>
        </p:grpSpPr>
        <p:sp>
          <p:nvSpPr>
            <p:cNvPr name="Freeform 8" id="8"/>
            <p:cNvSpPr/>
            <p:nvPr/>
          </p:nvSpPr>
          <p:spPr>
            <a:xfrm flipH="false" flipV="false" rot="0">
              <a:off x="0" y="0"/>
              <a:ext cx="16060000" cy="6418442"/>
            </a:xfrm>
            <a:custGeom>
              <a:avLst/>
              <a:gdLst/>
              <a:ahLst/>
              <a:cxnLst/>
              <a:rect r="r" b="b" t="t" l="l"/>
              <a:pathLst>
                <a:path h="6418442" w="16060000">
                  <a:moveTo>
                    <a:pt x="0" y="0"/>
                  </a:moveTo>
                  <a:lnTo>
                    <a:pt x="16060000" y="0"/>
                  </a:lnTo>
                  <a:lnTo>
                    <a:pt x="16060000" y="6418442"/>
                  </a:lnTo>
                  <a:lnTo>
                    <a:pt x="0" y="6418442"/>
                  </a:lnTo>
                  <a:close/>
                </a:path>
              </a:pathLst>
            </a:custGeom>
            <a:solidFill>
              <a:srgbClr val="000000">
                <a:alpha val="0"/>
              </a:srgbClr>
            </a:solidFill>
          </p:spPr>
        </p:sp>
        <p:sp>
          <p:nvSpPr>
            <p:cNvPr name="TextBox 9" id="9"/>
            <p:cNvSpPr txBox="true"/>
            <p:nvPr/>
          </p:nvSpPr>
          <p:spPr>
            <a:xfrm>
              <a:off x="0" y="-57150"/>
              <a:ext cx="16060000" cy="6475592"/>
            </a:xfrm>
            <a:prstGeom prst="rect">
              <a:avLst/>
            </a:prstGeom>
          </p:spPr>
          <p:txBody>
            <a:bodyPr anchor="t" rtlCol="false" tIns="0" lIns="0" bIns="0" rIns="0"/>
            <a:lstStyle/>
            <a:p>
              <a:pPr algn="ctr">
                <a:lnSpc>
                  <a:spcPts val="3311"/>
                </a:lnSpc>
              </a:pPr>
              <a:r>
                <a:rPr lang="en-US" sz="2400">
                  <a:solidFill>
                    <a:srgbClr val="FFFFFF"/>
                  </a:solidFill>
                  <a:latin typeface="Arimo"/>
                  <a:ea typeface="Arimo"/>
                  <a:cs typeface="Arimo"/>
                  <a:sym typeface="Arimo"/>
                </a:rPr>
                <a:t>Complete the Buyer’s Journey table (next slide) for each of your audiences. At each stage, consider:</a:t>
              </a:r>
            </a:p>
            <a:p>
              <a:pPr algn="ctr">
                <a:lnSpc>
                  <a:spcPts val="3311"/>
                </a:lnSpc>
              </a:pPr>
              <a:r>
                <a:rPr lang="en-US" sz="2400">
                  <a:solidFill>
                    <a:srgbClr val="FFFFFF"/>
                  </a:solidFill>
                  <a:latin typeface="Arimo"/>
                  <a:ea typeface="Arimo"/>
                  <a:cs typeface="Arimo"/>
                  <a:sym typeface="Arimo"/>
                </a:rPr>
                <a:t>What are they thinking or feeling?</a:t>
              </a:r>
            </a:p>
            <a:p>
              <a:pPr algn="ctr">
                <a:lnSpc>
                  <a:spcPts val="3311"/>
                </a:lnSpc>
              </a:pPr>
              <a:r>
                <a:rPr lang="en-US" sz="2400">
                  <a:solidFill>
                    <a:srgbClr val="FFFFFF"/>
                  </a:solidFill>
                  <a:latin typeface="Arimo"/>
                  <a:ea typeface="Arimo"/>
                  <a:cs typeface="Arimo"/>
                  <a:sym typeface="Arimo"/>
                </a:rPr>
                <a:t>What challenges or questions do they have?</a:t>
              </a:r>
            </a:p>
            <a:p>
              <a:pPr algn="ctr">
                <a:lnSpc>
                  <a:spcPts val="3311"/>
                </a:lnSpc>
              </a:pPr>
              <a:r>
                <a:rPr lang="en-US" sz="2400">
                  <a:solidFill>
                    <a:srgbClr val="FFFFFF"/>
                  </a:solidFill>
                  <a:latin typeface="Arimo"/>
                  <a:ea typeface="Arimo"/>
                  <a:cs typeface="Arimo"/>
                  <a:sym typeface="Arimo"/>
                </a:rPr>
                <a:t>What information do they need to move forward?</a:t>
              </a:r>
            </a:p>
            <a:p>
              <a:pPr algn="ctr">
                <a:lnSpc>
                  <a:spcPts val="3311"/>
                </a:lnSpc>
              </a:pPr>
              <a:r>
                <a:rPr lang="en-US" sz="2400">
                  <a:solidFill>
                    <a:srgbClr val="FFFFFF"/>
                  </a:solidFill>
                  <a:latin typeface="Arimo"/>
                  <a:ea typeface="Arimo"/>
                  <a:cs typeface="Arimo"/>
                  <a:sym typeface="Arimo"/>
                </a:rPr>
                <a:t>What marketing activities could support them at this stage?</a:t>
              </a:r>
            </a:p>
            <a:p>
              <a:pPr algn="ctr">
                <a:lnSpc>
                  <a:spcPts val="3863"/>
                </a:lnSpc>
              </a:pPr>
            </a:p>
            <a:p>
              <a:pPr algn="ctr">
                <a:lnSpc>
                  <a:spcPts val="3863"/>
                </a:lnSpc>
              </a:pPr>
            </a:p>
            <a:p>
              <a:pPr algn="l">
                <a:lnSpc>
                  <a:spcPts val="3311"/>
                </a:lnSpc>
              </a:pPr>
            </a:p>
            <a:p>
              <a:pPr algn="l">
                <a:lnSpc>
                  <a:spcPts val="3311"/>
                </a:lnSpc>
              </a:pPr>
            </a:p>
            <a:p>
              <a:pPr algn="ctr">
                <a:lnSpc>
                  <a:spcPts val="3311"/>
                </a:lnSpc>
              </a:pPr>
              <a:r>
                <a:rPr lang="en-US" b="true" sz="2400" u="sng">
                  <a:solidFill>
                    <a:srgbClr val="0097A7"/>
                  </a:solidFill>
                  <a:latin typeface="Arimo Bold"/>
                  <a:ea typeface="Arimo Bold"/>
                  <a:cs typeface="Arimo Bold"/>
                  <a:sym typeface="Arimo Bold"/>
                  <a:hlinkClick r:id="rId5" tooltip="https://docs.google.com/spreadsheets/d/1uz1Bfeyz8_znCynmUbwdJNM_yNnua8eRtNgnDM-7m1Q/copy"/>
                </a:rPr>
                <a:t>Complete your Buyers Journey Here</a:t>
              </a:r>
            </a:p>
          </p:txBody>
        </p:sp>
      </p:grpSp>
      <p:grpSp>
        <p:nvGrpSpPr>
          <p:cNvPr name="Group 10" id="10"/>
          <p:cNvGrpSpPr/>
          <p:nvPr/>
        </p:nvGrpSpPr>
        <p:grpSpPr>
          <a:xfrm rot="0">
            <a:off x="3680350" y="1843964"/>
            <a:ext cx="10806000" cy="1145400"/>
            <a:chOff x="0" y="0"/>
            <a:chExt cx="14408000" cy="1527200"/>
          </a:xfrm>
        </p:grpSpPr>
        <p:sp>
          <p:nvSpPr>
            <p:cNvPr name="Freeform 11" id="11"/>
            <p:cNvSpPr/>
            <p:nvPr/>
          </p:nvSpPr>
          <p:spPr>
            <a:xfrm flipH="false" flipV="false" rot="0">
              <a:off x="0" y="0"/>
              <a:ext cx="14408000" cy="1527200"/>
            </a:xfrm>
            <a:custGeom>
              <a:avLst/>
              <a:gdLst/>
              <a:ahLst/>
              <a:cxnLst/>
              <a:rect r="r" b="b" t="t" l="l"/>
              <a:pathLst>
                <a:path h="1527200" w="14408000">
                  <a:moveTo>
                    <a:pt x="0" y="0"/>
                  </a:moveTo>
                  <a:lnTo>
                    <a:pt x="14408000" y="0"/>
                  </a:lnTo>
                  <a:lnTo>
                    <a:pt x="14408000" y="1527200"/>
                  </a:lnTo>
                  <a:lnTo>
                    <a:pt x="0" y="1527200"/>
                  </a:lnTo>
                  <a:close/>
                </a:path>
              </a:pathLst>
            </a:custGeom>
            <a:solidFill>
              <a:srgbClr val="000000">
                <a:alpha val="0"/>
              </a:srgbClr>
            </a:solidFill>
          </p:spPr>
        </p:sp>
        <p:sp>
          <p:nvSpPr>
            <p:cNvPr name="TextBox 12" id="12"/>
            <p:cNvSpPr txBox="true"/>
            <p:nvPr/>
          </p:nvSpPr>
          <p:spPr>
            <a:xfrm>
              <a:off x="0" y="28575"/>
              <a:ext cx="14408000" cy="1498625"/>
            </a:xfrm>
            <a:prstGeom prst="rect">
              <a:avLst/>
            </a:prstGeom>
          </p:spPr>
          <p:txBody>
            <a:bodyPr anchor="t" rtlCol="false" tIns="0" lIns="0" bIns="0" rIns="0"/>
            <a:lstStyle/>
            <a:p>
              <a:pPr algn="ctr">
                <a:lnSpc>
                  <a:spcPts val="6048"/>
                </a:lnSpc>
              </a:pPr>
              <a:r>
                <a:rPr lang="en-US" b="true" sz="5599">
                  <a:solidFill>
                    <a:srgbClr val="FFFFFF"/>
                  </a:solidFill>
                  <a:latin typeface="Arimo Bold"/>
                  <a:ea typeface="Arimo Bold"/>
                  <a:cs typeface="Arimo Bold"/>
                  <a:sym typeface="Arimo Bold"/>
                </a:rPr>
                <a:t>Buyer's Journey</a:t>
              </a:r>
            </a:p>
          </p:txBody>
        </p:sp>
      </p:grpSp>
      <p:grpSp>
        <p:nvGrpSpPr>
          <p:cNvPr name="Group 13" id="13"/>
          <p:cNvGrpSpPr/>
          <p:nvPr/>
        </p:nvGrpSpPr>
        <p:grpSpPr>
          <a:xfrm rot="0">
            <a:off x="2762400" y="2852100"/>
            <a:ext cx="12763200" cy="1602000"/>
            <a:chOff x="0" y="0"/>
            <a:chExt cx="17017600" cy="2136000"/>
          </a:xfrm>
        </p:grpSpPr>
        <p:sp>
          <p:nvSpPr>
            <p:cNvPr name="Freeform 14" id="14"/>
            <p:cNvSpPr/>
            <p:nvPr/>
          </p:nvSpPr>
          <p:spPr>
            <a:xfrm flipH="false" flipV="false" rot="0">
              <a:off x="0" y="0"/>
              <a:ext cx="17017600" cy="2136000"/>
            </a:xfrm>
            <a:custGeom>
              <a:avLst/>
              <a:gdLst/>
              <a:ahLst/>
              <a:cxnLst/>
              <a:rect r="r" b="b" t="t" l="l"/>
              <a:pathLst>
                <a:path h="2136000" w="17017600">
                  <a:moveTo>
                    <a:pt x="0" y="0"/>
                  </a:moveTo>
                  <a:lnTo>
                    <a:pt x="17017600" y="0"/>
                  </a:lnTo>
                  <a:lnTo>
                    <a:pt x="17017600" y="2136000"/>
                  </a:lnTo>
                  <a:lnTo>
                    <a:pt x="0" y="2136000"/>
                  </a:lnTo>
                  <a:close/>
                </a:path>
              </a:pathLst>
            </a:custGeom>
            <a:solidFill>
              <a:srgbClr val="000000">
                <a:alpha val="0"/>
              </a:srgbClr>
            </a:solidFill>
          </p:spPr>
        </p:sp>
        <p:sp>
          <p:nvSpPr>
            <p:cNvPr name="TextBox 15" id="15"/>
            <p:cNvSpPr txBox="true"/>
            <p:nvPr/>
          </p:nvSpPr>
          <p:spPr>
            <a:xfrm>
              <a:off x="0" y="-19050"/>
              <a:ext cx="17017600" cy="2155050"/>
            </a:xfrm>
            <a:prstGeom prst="rect">
              <a:avLst/>
            </a:prstGeom>
          </p:spPr>
          <p:txBody>
            <a:bodyPr anchor="t" rtlCol="false" tIns="0" lIns="0" bIns="0" rIns="0"/>
            <a:lstStyle/>
            <a:p>
              <a:pPr algn="ctr">
                <a:lnSpc>
                  <a:spcPts val="3600"/>
                </a:lnSpc>
              </a:pPr>
              <a:r>
                <a:rPr lang="en-US" sz="3000">
                  <a:solidFill>
                    <a:srgbClr val="EB4C87"/>
                  </a:solidFill>
                  <a:latin typeface="Arimo"/>
                  <a:ea typeface="Arimo"/>
                  <a:cs typeface="Arimo"/>
                  <a:sym typeface="Arimo"/>
                </a:rPr>
                <a:t>Now that you've identified your primary and secondary target audiences, it’s time to understand how they move from discovering your business to making a purchase.</a:t>
              </a:r>
            </a:p>
            <a:p>
              <a:pPr algn="ctr">
                <a:lnSpc>
                  <a:spcPts val="3359"/>
                </a:lnSpc>
              </a:pPr>
            </a:p>
          </p:txBody>
        </p:sp>
      </p:grpSp>
      <p:sp>
        <p:nvSpPr>
          <p:cNvPr name="AutoShape 16" id="16"/>
          <p:cNvSpPr/>
          <p:nvPr/>
        </p:nvSpPr>
        <p:spPr>
          <a:xfrm rot="5323242">
            <a:off x="8723343" y="7780098"/>
            <a:ext cx="853263" cy="0"/>
          </a:xfrm>
          <a:prstGeom prst="line">
            <a:avLst/>
          </a:prstGeom>
          <a:ln cap="rnd" w="9525">
            <a:solidFill>
              <a:srgbClr val="FFFFFF"/>
            </a:solidFill>
            <a:prstDash val="solid"/>
            <a:headEnd type="none" len="sm" w="sm"/>
            <a:tailEnd type="triangle" len="med" w="lg"/>
          </a:ln>
        </p:spPr>
      </p:sp>
      <p:grpSp>
        <p:nvGrpSpPr>
          <p:cNvPr name="Group 17" id="17"/>
          <p:cNvGrpSpPr/>
          <p:nvPr/>
        </p:nvGrpSpPr>
        <p:grpSpPr>
          <a:xfrm rot="0">
            <a:off x="8704867" y="7640143"/>
            <a:ext cx="878250" cy="877650"/>
            <a:chOff x="0" y="0"/>
            <a:chExt cx="1171000" cy="1170200"/>
          </a:xfrm>
        </p:grpSpPr>
        <p:sp>
          <p:nvSpPr>
            <p:cNvPr name="Freeform 18" id="18"/>
            <p:cNvSpPr/>
            <p:nvPr/>
          </p:nvSpPr>
          <p:spPr>
            <a:xfrm flipH="false" flipV="false" rot="0">
              <a:off x="0" y="0"/>
              <a:ext cx="1170940" cy="1170178"/>
            </a:xfrm>
            <a:custGeom>
              <a:avLst/>
              <a:gdLst/>
              <a:ahLst/>
              <a:cxnLst/>
              <a:rect r="r" b="b" t="t" l="l"/>
              <a:pathLst>
                <a:path h="1170178" w="1170940">
                  <a:moveTo>
                    <a:pt x="0" y="585089"/>
                  </a:moveTo>
                  <a:cubicBezTo>
                    <a:pt x="0" y="262001"/>
                    <a:pt x="262128" y="0"/>
                    <a:pt x="585470" y="0"/>
                  </a:cubicBezTo>
                  <a:lnTo>
                    <a:pt x="585470" y="12700"/>
                  </a:lnTo>
                  <a:lnTo>
                    <a:pt x="585470" y="0"/>
                  </a:lnTo>
                  <a:cubicBezTo>
                    <a:pt x="908812" y="0"/>
                    <a:pt x="1170940" y="262001"/>
                    <a:pt x="1170940" y="585089"/>
                  </a:cubicBezTo>
                  <a:lnTo>
                    <a:pt x="1158240" y="585089"/>
                  </a:lnTo>
                  <a:lnTo>
                    <a:pt x="1170940" y="585089"/>
                  </a:lnTo>
                  <a:cubicBezTo>
                    <a:pt x="1170940" y="908177"/>
                    <a:pt x="908812" y="1170178"/>
                    <a:pt x="585470" y="1170178"/>
                  </a:cubicBezTo>
                  <a:lnTo>
                    <a:pt x="585470" y="1157478"/>
                  </a:lnTo>
                  <a:lnTo>
                    <a:pt x="585470" y="1170178"/>
                  </a:lnTo>
                  <a:cubicBezTo>
                    <a:pt x="262128" y="1170178"/>
                    <a:pt x="0" y="908304"/>
                    <a:pt x="0" y="585089"/>
                  </a:cubicBezTo>
                  <a:lnTo>
                    <a:pt x="12700" y="585089"/>
                  </a:lnTo>
                  <a:lnTo>
                    <a:pt x="25400" y="585089"/>
                  </a:lnTo>
                  <a:lnTo>
                    <a:pt x="12700" y="585089"/>
                  </a:lnTo>
                  <a:lnTo>
                    <a:pt x="0" y="585089"/>
                  </a:lnTo>
                  <a:moveTo>
                    <a:pt x="25400" y="585089"/>
                  </a:moveTo>
                  <a:cubicBezTo>
                    <a:pt x="25400" y="592074"/>
                    <a:pt x="19685" y="597789"/>
                    <a:pt x="12700" y="597789"/>
                  </a:cubicBezTo>
                  <a:cubicBezTo>
                    <a:pt x="5715" y="597789"/>
                    <a:pt x="0" y="592074"/>
                    <a:pt x="0" y="585089"/>
                  </a:cubicBezTo>
                  <a:cubicBezTo>
                    <a:pt x="0" y="578104"/>
                    <a:pt x="5715" y="572389"/>
                    <a:pt x="12700" y="572389"/>
                  </a:cubicBezTo>
                  <a:cubicBezTo>
                    <a:pt x="19685" y="572389"/>
                    <a:pt x="25400" y="578104"/>
                    <a:pt x="25400" y="585089"/>
                  </a:cubicBezTo>
                  <a:cubicBezTo>
                    <a:pt x="25400" y="894207"/>
                    <a:pt x="276098" y="1144778"/>
                    <a:pt x="585470" y="1144778"/>
                  </a:cubicBezTo>
                  <a:cubicBezTo>
                    <a:pt x="894842" y="1144778"/>
                    <a:pt x="1145540" y="894207"/>
                    <a:pt x="1145540" y="585089"/>
                  </a:cubicBezTo>
                  <a:cubicBezTo>
                    <a:pt x="1145540" y="275971"/>
                    <a:pt x="894842" y="25400"/>
                    <a:pt x="585470" y="25400"/>
                  </a:cubicBezTo>
                  <a:lnTo>
                    <a:pt x="585470" y="12700"/>
                  </a:lnTo>
                  <a:lnTo>
                    <a:pt x="585470" y="25400"/>
                  </a:lnTo>
                  <a:cubicBezTo>
                    <a:pt x="276098" y="25400"/>
                    <a:pt x="25400" y="275971"/>
                    <a:pt x="25400" y="585089"/>
                  </a:cubicBezTo>
                  <a:close/>
                </a:path>
              </a:pathLst>
            </a:custGeom>
            <a:solidFill>
              <a:srgbClr val="FFFFFF"/>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6466641E23024FA995BCB663D309AF" ma:contentTypeVersion="8" ma:contentTypeDescription="Create a new document." ma:contentTypeScope="" ma:versionID="d3203ac3c074f86879ff9124e7e1870e">
  <xsd:schema xmlns:xsd="http://www.w3.org/2001/XMLSchema" xmlns:xs="http://www.w3.org/2001/XMLSchema" xmlns:p="http://schemas.microsoft.com/office/2006/metadata/properties" xmlns:ns2="5a4e07c5-574f-4d32-be0f-8582abc652f0" targetNamespace="http://schemas.microsoft.com/office/2006/metadata/properties" ma:root="true" ma:fieldsID="27fca0e97a4baf2f00dc86e06edab4d0" ns2:_="">
    <xsd:import namespace="5a4e07c5-574f-4d32-be0f-8582abc652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DocumentType" minOccurs="0"/>
                <xsd:element ref="ns2:Comment" minOccurs="0"/>
                <xsd:element ref="ns2:Organisation" minOccurs="0"/>
                <xsd:element ref="ns2:Doc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e07c5-574f-4d32-be0f-8582abc652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DocumentType" ma:index="12" nillable="true" ma:displayName="Document Type" ma:format="Dropdown" ma:internalName="DocumentType">
      <xsd:simpleType>
        <xsd:restriction base="dms:Choice">
          <xsd:enumeration value="Project Setup"/>
          <xsd:enumeration value="Project Management"/>
          <xsd:enumeration value="Project Delivery"/>
          <xsd:enumeration value="Communications"/>
          <xsd:enumeration value="Reports &amp; Research"/>
          <xsd:enumeration value="Archieve"/>
        </xsd:restriction>
      </xsd:simpleType>
    </xsd:element>
    <xsd:element name="Comment" ma:index="13" nillable="true" ma:displayName="Comment" ma:format="Dropdown" ma:internalName="Comment">
      <xsd:simpleType>
        <xsd:restriction base="dms:Text">
          <xsd:maxLength value="255"/>
        </xsd:restriction>
      </xsd:simpleType>
    </xsd:element>
    <xsd:element name="Organisation" ma:index="14" nillable="true" ma:displayName="Organisation" ma:format="Dropdown" ma:internalName="Organisation">
      <xsd:simpleType>
        <xsd:restriction base="dms:Choice">
          <xsd:enumeration value="Choice 1"/>
          <xsd:enumeration value="Choice 2"/>
          <xsd:enumeration value="Choice 3"/>
        </xsd:restriction>
      </xsd:simpleType>
    </xsd:element>
    <xsd:element name="DocDescription" ma:index="15" nillable="true" ma:displayName="DocDescription" ma:format="Dropdown" ma:internalName="Doc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Description xmlns="5a4e07c5-574f-4d32-be0f-8582abc652f0" xsi:nil="true"/>
    <Comment xmlns="5a4e07c5-574f-4d32-be0f-8582abc652f0" xsi:nil="true"/>
    <DocumentType xmlns="5a4e07c5-574f-4d32-be0f-8582abc652f0" xsi:nil="true"/>
    <Organisation xmlns="5a4e07c5-574f-4d32-be0f-8582abc652f0" xsi:nil="true"/>
  </documentManagement>
</p:properties>
</file>

<file path=customXml/itemProps1.xml><?xml version="1.0" encoding="utf-8"?>
<ds:datastoreItem xmlns:ds="http://schemas.openxmlformats.org/officeDocument/2006/customXml" ds:itemID="{0775475F-1040-4528-8CF1-C17E9B48271F}"/>
</file>

<file path=customXml/itemProps2.xml><?xml version="1.0" encoding="utf-8"?>
<ds:datastoreItem xmlns:ds="http://schemas.openxmlformats.org/officeDocument/2006/customXml" ds:itemID="{D6C092CF-AC61-41D8-9AE6-DA5488C200E7}"/>
</file>

<file path=customXml/itemProps3.xml><?xml version="1.0" encoding="utf-8"?>
<ds:datastoreItem xmlns:ds="http://schemas.openxmlformats.org/officeDocument/2006/customXml" ds:itemID="{52458B6E-E481-4C41-9F9A-8E7943333B94}"/>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Digital Marketer l Digital Marketing Strategy Deck .pptx</dc:title>
  <cp:revision>1</cp:revision>
  <dcterms:created xsi:type="dcterms:W3CDTF">2006-08-16T00:00:00Z</dcterms:created>
  <dcterms:modified xsi:type="dcterms:W3CDTF">2011-08-01T06:04:30Z</dcterms:modified>
  <dc:identifier>DAGmuTg-cR4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0x010100146466641E23024FA995BCB663D309AF</vt:lpwstr>
  </property>
</Properties>
</file>